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77" r:id="rId3"/>
    <p:sldId id="273" r:id="rId4"/>
    <p:sldId id="274" r:id="rId5"/>
    <p:sldId id="271" r:id="rId6"/>
    <p:sldId id="260" r:id="rId7"/>
    <p:sldId id="261" r:id="rId8"/>
    <p:sldId id="262" r:id="rId9"/>
    <p:sldId id="263" r:id="rId10"/>
    <p:sldId id="264" r:id="rId11"/>
    <p:sldId id="265" r:id="rId12"/>
    <p:sldId id="266" r:id="rId13"/>
    <p:sldId id="270" r:id="rId14"/>
    <p:sldId id="267" r:id="rId15"/>
    <p:sldId id="268" r:id="rId16"/>
    <p:sldId id="269" r:id="rId17"/>
    <p:sldId id="27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349A9D-9636-4295-80AF-1DF24FAD6D78}"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54D7D-D919-4268-B804-591AFDCB25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75D2F-E868-4176-87A9-ABCCF99816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30F05-7957-4D06-82AB-801C96D3F1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F6CF76-DBB7-44AD-8894-A9CA98B2DE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A687F-42BA-427C-A4F1-B0BA0E8084A1}"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6F9B7-F4A3-44AA-8492-26A5B2733A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833E3-C185-4035-B8F0-4F9C741626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F282A-F2DC-482F-908C-241324B5D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5653DC5B-BBF1-4BB5-B04A-A90D3F4B3892}"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51F712F-32B3-4B4F-BB9B-3D56DA1EB2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DCF31FD-1DCD-42A6-8380-69444A53D8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r>
              <a:rPr lang="en-US"/>
              <a:t>Warm-up</a:t>
            </a:r>
          </a:p>
        </p:txBody>
      </p:sp>
      <p:sp>
        <p:nvSpPr>
          <p:cNvPr id="2053" name="Rectangle 5"/>
          <p:cNvSpPr>
            <a:spLocks noGrp="1" noRot="1" noChangeArrowheads="1"/>
          </p:cNvSpPr>
          <p:nvPr>
            <p:ph idx="1"/>
          </p:nvPr>
        </p:nvSpPr>
        <p:spPr/>
        <p:txBody>
          <a:bodyPr/>
          <a:lstStyle/>
          <a:p>
            <a:r>
              <a:rPr lang="en-US"/>
              <a:t>Cindy and Monica were best friends turned enemies but no one knows why.  You hear from Jose that Monica is mad at Cindy because she’s dating her crush.  However, you talk to Monica and she says she is mad because Cindy talks behind her back not because of a boy.  Who do you believe? Why? (3-5 sentences)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059628" y="1027664"/>
            <a:ext cx="7024744" cy="1143000"/>
          </a:xfrm>
        </p:spPr>
        <p:txBody>
          <a:bodyPr>
            <a:normAutofit fontScale="90000"/>
          </a:bodyPr>
          <a:lstStyle/>
          <a:p>
            <a:pPr algn="ctr"/>
            <a:r>
              <a:rPr lang="en-US" sz="4000" dirty="0"/>
              <a:t>A copy of a John F. Kennedy’s Speech in your Textbook</a:t>
            </a:r>
          </a:p>
        </p:txBody>
      </p:sp>
      <p:pic>
        <p:nvPicPr>
          <p:cNvPr id="20485" name="Picture 5" descr="textbooks2"/>
          <p:cNvPicPr>
            <a:picLocks noGrp="1" noChangeAspect="1" noChangeArrowheads="1"/>
          </p:cNvPicPr>
          <p:nvPr>
            <p:ph idx="1"/>
          </p:nvPr>
        </p:nvPicPr>
        <p:blipFill>
          <a:blip r:embed="rId2" cstate="print"/>
          <a:stretch>
            <a:fillRect/>
          </a:stretch>
        </p:blipFill>
        <p:spPr>
          <a:xfrm>
            <a:off x="3206035" y="2435225"/>
            <a:ext cx="2731931" cy="350837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059628" y="990600"/>
            <a:ext cx="7024744" cy="1143000"/>
          </a:xfrm>
        </p:spPr>
        <p:txBody>
          <a:bodyPr>
            <a:normAutofit fontScale="90000"/>
          </a:bodyPr>
          <a:lstStyle/>
          <a:p>
            <a:pPr algn="ctr"/>
            <a:r>
              <a:rPr lang="en-US" sz="4000" dirty="0"/>
              <a:t>Newspaper article about the Astros game</a:t>
            </a:r>
          </a:p>
        </p:txBody>
      </p:sp>
      <p:pic>
        <p:nvPicPr>
          <p:cNvPr id="9218" name="Picture 2" descr="http://blog.chron.com/ultimateastros/files/2013/05/astros-pirates-2.jpg"/>
          <p:cNvPicPr>
            <a:picLocks noChangeAspect="1" noChangeArrowheads="1"/>
          </p:cNvPicPr>
          <p:nvPr/>
        </p:nvPicPr>
        <p:blipFill>
          <a:blip r:embed="rId2" cstate="print"/>
          <a:srcRect/>
          <a:stretch>
            <a:fillRect/>
          </a:stretch>
        </p:blipFill>
        <p:spPr bwMode="auto">
          <a:xfrm>
            <a:off x="2286000" y="2209800"/>
            <a:ext cx="4880984" cy="37036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059628" y="762000"/>
            <a:ext cx="7024744" cy="1143000"/>
          </a:xfrm>
        </p:spPr>
        <p:txBody>
          <a:bodyPr/>
          <a:lstStyle/>
          <a:p>
            <a:pPr algn="ctr"/>
            <a:r>
              <a:rPr lang="en-US" dirty="0"/>
              <a:t>A </a:t>
            </a:r>
            <a:r>
              <a:rPr lang="en-US" dirty="0" smtClean="0"/>
              <a:t>Drake song</a:t>
            </a:r>
            <a:endParaRPr lang="en-US" dirty="0"/>
          </a:p>
        </p:txBody>
      </p:sp>
      <p:sp>
        <p:nvSpPr>
          <p:cNvPr id="8196" name="AutoShape 4" descr="data:image/jpeg;base64,/9j/4AAQSkZJRgABAQAAAQABAAD/2wCEAAkGBxQQEhQQEBQUFRUUFBQYFRQVFBUUFBcUFBQWFhYVFBUYHCggGBwlHBQUITEhJSksLi4uFx8zODMsNygtLisBCgoKDg0OGBAQGiwkHyQsLCwsLC0sLCwsLCwsLCwsLCwsLCwsLCwsLCwsLCwsLCwsLCwsLCwsLCwsLCwsLCwsLP/AABEIAKgBLAMBIgACEQEDEQH/xAAcAAABBQEBAQAAAAAAAAAAAAACAAEDBAUGBwj/xAA/EAABAwIEAwUGAwcBCQAAAAABAAIRAwQSITFBBVFhBhNxgZEiMqGxwfBC0eEHFCNSYnLxkhUWFzNDU4Ki0v/EABkBAQADAQEAAAAAAAAAAAAAAAABAgMEBf/EACURAQACAgICAgEFAQAAAAAAAAABAgMRITEEEkFRMhMUQmGxIv/aAAwDAQACEQMRAD8A83Tp4SWLEydPCSBJQnSQKEk6Xh99UEYbiPQKpdVMWQ0GisVn4RA8FFQpgGToBK0WWLKgQCTlAy8dlXpZTPqrVa7DgAz0Q06PNSlA4Y9NFOwAZKUAaQq9R2cIghRLpOg2UDw2nm8zyQ3nExkGZxvt+qy3uLjJMlEp696XaZBVwJUlOiSpmUCThAzTYrYEYpKyaMeqTqYnw/zko2Im0QhewKQ0+qYAD65c1IrvZGaZpjMLSpUgREAl0ADeZIn6eapXdsabsJ8imxt2VbvGB2+h8Qp4WZwR+bm9AfofotWFnPEqSCEoRwmhQBhNCOE0KQMJiihMgBMjKGEApkSZAKZEmhBLCeEk6gMnTwlCBQlCdPCBoSYZzUNw78I81IBDQrVhaIQOZJ81E7P2Rop3mfZHmUTKQAVw7GBo0Tm4CUiM9FnXXEGjKmATzOn6oldfctaJJgfXkFkXl6amWjeW/n+Sr1KheZJn72RMYgZrVYpW0ifvqipUuemy0RT9hrRrPzCrMpV2U4y6/EfPVXKNHDixSHHT10++SuWFq0th2TpBB5GSc/IfBei9n+zVK5b3lzT9sR7bXEBwIkEgb5wRzCwvk01pj28sbazJdqSTlz1yHoqdanA+C93ueylqWlvdATuJB+CwLjsbbgkw4zO/NZ/uYr3Db9tM9S8idTMZfcqEtPX5L0mv2LpAyHuA5EjZYd92dptya5xPPVXr5VJVnxbw5e3dgkzDohp6yD+a6K4tP3ig5rWhz2gOD/xYobk0D3pAcD67QqA4C4mATHMjTqei9Ob2Qo0uD3NwzvH1W2z3CriwgOY2fZaNokZkraLRb8WE0ms8vG+E1IqN6yPXT4gLoYXK0n4SHD8JB9DK6xTZlYMJoRwmVUAITQjhNCAUKOEJQCmKIpipAJkRTIBTEIimKCYBKE8J1UNCeE6UIEknhDWdAJ+88kFWcRnRWao2GSr0NUdV2euUfcLZYbYaIB11O6q3d41mWp+9VRu73Mhh8/yVEolLcXLn6nLlsogEir9jw2pUEsY4joFEzEdrVrM8RCvTp7q3RtiSPL4jJTstXNOF4LSBOeU+HNdBacNMD2YzkTsM49PqsrZIhaKTvlkW1rOXTToZ9DortpQPtNMnJ3jIBII8CPiujpcIEhwGbstJEZ8uka8ldteEZua0e3IjbPTYeOa57ZmtcbI4fQEMxnOIno5518PkV6bwOl3dBjeQ+HJZnCuzbKYDnjE4f6RmdltimQsLX3LopTSVz5WJeHMySAtem07KK5t27rO0TLesxHbmLno0n4rF4libmQB5hdTeOpNkl8RsuT41d0iHBrviq1pbfS03rrtjU7h5frA9f8r0ym3v+FXdJriHi1rAAEuBBpuOfiMl5xR7vu3F3vtwmnBMzoZGhEFdP+z/ALRdzUDa7v4ZDwZPvl+jc9d/Vejin1087LzO3iwK6nh78VNh6AeYy+iweKW7aVerSYZayo9oO+FriB8ls8IBa11M/ge4eWsrot05bLiZGmVFQJkZTIATFGhIQAUyMoSEApkSZSAKZGUKCeFa4dw6rcOwUKbqjtw0adXHRo6len8G/ZtQpw65c6q7l7lP0GZ8z5LrrW0ZRaKdFjWNGzWho8YGpXNOb6dVPGmfyeZ237NKxbNWqxjv5WtL48TIRP8A2aVfw1mHxYR9SvQru6cw5EHoRHxUlpxVp94R12WX6tt8y6Z8akR+P+vMv+Gl3/NR/wBT/wD5VO//AGcXuGGikcx+MjLzavaad+wiQ4eqI3jDuFtF5+2f6Ffp86cY4JXs2zWpEDQOBDm+ZGnmuYunkidBz/m8OnzXuv7UKwdbOptEl2XPU5rwniVFzHAOnMSJ+XktsWX24llmw+mpjpWaw6p3NT4ilU0WzBY4NairVAd7rQXu/tbt5khem8BsHuZ3hJYMsLGQIB0BO5Xn3ZQYqr6e76TwPFsOj0BXp96ah7i2t8n1nOM8mtAzXF5Fp9tPS8Wsem0V9ws1ADWZ+KGujMnkesbqWnwkMhwmD4EgwrQ4Y2nVZSa7vKrzBcSXuE6y7YQJhb5syxpaTORzXJaZieG16xbtQtLSWjTOYgfepxaLbsLENzjMjVZnD6gdhIy5iN8hlyC6CkeSmGNYMWpntyzUlR0Bcn2mvfZhzy0cgYn0U8Q0lPxntXRtg6DiI5aTs2ea82452vubhxNPE1sEQAdOZ8VJc12AyKZ6OLZ+ZgfFYHGqriJy1iC7F8BA25Lpx1j6cmW0/aN1a4qH3zn/AFSVA6hWacwTO+qsdnqLnOy0JXf0+CYqc9Fa+X0nWkUxe0bcO3E6BvHpzJWVW4i5tQPa6TTdLOQI0PXMA9V0fazh7re1a4f9Wu9j3bgMY1zW+BxE/wDguKW2KNx7Mb96HUqF7i95lznFzjzc4yT6lbfBDOMk64curQQfhh+PJYYC0+DVsL4Ojxh8/wAJ9cvNaz0ylupkUJlkqFNCJMgFMUUJoQAQmIRpiEEZCZHCaEAEISjKZSPpuFDXIjdWCqd68BsZrjnp6te1KtSa7OZSo2rdlDToZk804oOY7Gx3i05g+BGhWUf3DSZ/tHc8GaTjAh3NpLT5xkfMLD4tRvKILqAZWj8Dz3bj4OEgn0XVf7QA98R11HrspMTHicirxWs9I9ra5cDRqm5YBWaWPA9um4YXA75cp0IkdVwnb3hoYARtmPr99F6R2+rClQdUb7zPdO88l5H2l446vTaHayrYqz78KZpj05c7SzKas6Sk1ASvQeatcJvjb1qdYZ4HgxzGjh5gkL2vh9ky4wPDnABpNKq3+R4356rwtgzXpvYHjrqDRSfLqe3Ns6xzHRcnlV6s7fEvrdXccPsP3dzmNYcYmKkSHSI8Qr1CpIgmYyKpuuKGBzzcuawj2h3mHLlnmPBZ3CL5hoPfRnDicGzMkTE5+q4LO608bXbEHFlpJzJz1/Vb1HKFg2OWfLLoN/M5rbpVJKb0yovYcSy7vhjXOxOaDykSr4qIjUBzK01EnTmuJ8Jxj2Q3TcZLgeM9l3B0uwj+39V6tdP5LBuaWJ2Jyj2mnS00i0cub7Ndm8AxOy0gfVd9Z2ADYhY9pcjEG7kwBuV1lBkDNTTdp3KJrFY1Dg+2vCRUs7yjAllMXFMxo+hJfHjTNQea8OlfTt/ha5rnCW5teObHjC8ehK+b+OcNNrcVrZ2Zo1XsnSQ1xDXeYg+a78E/86+nF5NdWiftUYpqYUDVaY6PNbuV0trUxsa86kZ/3AwfiJ8wjWVwy8DGlrojEHTpEw13jozLkCVo2twKpcGAnCCSYygRJB6SqTCmhpkUJlUCmKJJACZEUxQCQhIRpiEQAoUZTIl9Mu6KhxHTJWKlwFm3lxOQzXHeY09akcsb/eRlOqKNT2ScwToRpkV0VKs14yOvJZ77SlVbhrMa4TuNDzB1HiFhXPZKpQJfw65cyc/3euS+jPJj/ep/+w6Ktdptp1FShoVkcXApU3VGOwOaCZ/CTyc3f5rAb2lubd4pXlB9PEYa/wB+k4/01G5eRg9Fk9t+POdSLG6OyPgVMxzpMTrlgdpe0Lr1g2H4m9VwdeuXQNgtOrchjCN84Cx12YqacOa8yRQoihWzFLbNkrvuzlrIBXD2DMwvR+znugLj8ueHT43bXq8PDxBA81oW9AU2Np+eXipKACjrkSQfAei87cy7bTwt27ZPLIT5zyV22rQ0TyHTkqluRBG/MDPfXmnqGRpJy3kfqrs4nTWFaUYlUrVx3zWhTEBWqt7IqgyXO8buRTBJW3fV8IlcZfUHXVTDoycz9FaZjppE8LHYq4Drg1Km7TgnlOcdV3XEeM0aUF72tHUgLkm21NrcEA7DYjqD+S5vtFZ06UVmmcIkl2Z10JKvS3wpe9Yeg3d9TfTL2mRC8V/aTXZVu21afvVLekavWozFSnzZTpnzUHEu1lwZY0hjDoAM46nmudq1C4lziSTqSuzDjtWdy48+Wt41BgpGu0CjAUrGZifuVu5U9u0EEvHsggznMj8IExn6rW4ZbuJbWd7Ig921pyDXAgkkayCRHUzyWMM3nOCDkR0W/wANrAtwTmJy8TJjnmSfNRbpWVwoSiTLNUKZGhKAUxRJkAoSjKEoBKEoihKD3CtxukJOIeq5+97YUmE4SCemfy0XiDL6qXAmo8md3Ej00V+rxF7dCPAgSFj+2+5ds+RPxD2Ow7a0qkY/ZPI/notmjxhj/cPxXgP+13QdJHRRcL4xUt3hzXODZ9pgOWfIHT9Enx5+JTTyJ/lD3Xtbxym22qBwDgWxhPXJePVeKHuy1xyHNScW4+2s0S8npBHwXM1apcZPpyU48UzzZbLmjqoHuJMndME6FdTkOSkAmUlIIL/DmZhd9wMwAuM4dSXWcIdELz/Jnbrwxp19u+YTXbJEjUD7HVQWlRT1KmWi4nTKGzuRPta775dFr0ngkARG8fDw0XKcQqEEuHnz8Qp7LiOYnPw6eCvH2zl1sYRIPziTnKlbcQDPp+Sy7a96jw0/ygub2AfDP5ffgrbggHF7rb/CoC6ggNcwE9VRu3ms7C0wNz06KdnZ2icyBi8dehBSNb5X1Nluu63p53Fy0f0h3tZ6jLNc92l4ra1qTqNNr/aA/iExoZkAo+LdnbYj3Ax2eY0XEcTtGMaQDOH45ldWPHWdcmTHNI3wp8cumVHju2wGsDZ/mI3WeAmUjGErtiNRp5tp3OxsEKU6SdPvRMymN0mDvHdApUHbNzneJ9VbdlmNvWeiB1LP4J+6Li1gBJJAAGZJJgAeJQaFhxHGcL8iNDoD+R+avrO4xg7xlKm1o7iiylUc2P4lZsmo8ke9mYn+lSWFzPsHMxkd8tiqTHzCJhdQoyhKoqFMURTFABQlGUJQAUJRlCVKXNsyEbzmUnyo8akZU18FquVU4sIGsIHhSUxkXHU6KIokxRAShTsRBkxUj27oUAI6ToMoSEkS6vh7AWghdBw1q4jgvEu5dD/cPw6heg2LAQHAggiQRovN8is1nl2YbRLYt3aT5o7gqGkYUV1cgbrkdKleuWO6vhJI9J+S0Lu7BGa5viVyNvgujHXbDJOnQWXGS05cvTyW1TuBUEnkczyXm7K1Qe0Rl1yV/h3aENME9IP0WtsM/DKMn27ptoTGHnr05fJUOJvrU8mmT8vNQWnaQRJOvUDTbJV+JcbBaXBwE/qsoxztf9Xhk8Q7RXDJa/A7Ldpn1lctd3rqusAcgrPE73GSs1oXo46ajpz3yWnjfAmtU7BsENNkq0W4Wk9FoyVajpOFqt27IGSr2NOZPkrFXUDaEQkqZffRaVkP3en+8u/5lSW0AdQCDirEdBk3qZ2Cp2tswNNerIptMNGrqjv5W9Msz5SNqd/eurOL3nMwANmtGjR98+ajsM65Mxsp6NSCHDYz+izxqrdJkZKR0bXAgEaHMJFQcOB7sT1jwnJWCsZUCUxRFCUAlCUZQFAJQoihQcojY2TCEoqby0yFs1T3OQEKspHVJGaiQOnYc0yeEFtzcj4Sqatu9yenzVREQSZPCYhEiC3Oz3H3Wxwul1I6t3b1b+Sw2o1W1YtGpTW01ncPXLa7ZVYKlJwc08vkRseiy7+42XA8PvqlB2Ok4tO41BHJw0K3qXaCm+TWBa4bNEhx6Tp5rgv4tqzuOYdlfIi0aniV6o0vyCjuKVK3GKq4A7DVx8tVi3nHXukUx3bemb/9W3ksl2ZkmSdScyfNbU8e38p0ytlj4hb4jxI1CQ0Q34rOUhahicl1VrFY1DCZmZ5FRPU+qN0nUn1KOnSzHX9UTqZ0ClVWwKWnRUopwiaMyOiA6bAEVdstIVd1PPryT4Sd0QegYpnnKs2lu2O9qkimDGR9p7tcDPhJ2kJrazEY6hIptOZ0xH+VnXTPbxIBjubnEcREACKbNmj7n1O5JMB+I3JqkOdAAEMYMmsaMgAPT0HJUiU7iTmVPb0ZzOm3VSk1KmRnutLh9pjMn3Rr1PJR0KBe7CPM8hzW5SpBoDRoFW1tKzJyEJRlCVkqApiiKEoBKEoimKkAUJRlCUHKFMiQrZoSSeE4EoGTwmiEQQS97IIKjayUgFLjygIK5CRUrqJxYT6pq4AyCCJqlCiClCB06ZOgZJOkgGCrNjQxEnll6qBbNjSwsHhPmdEJVMGfgclJ3eUqy6GjqoqRJJOv3soQrlh2b5kwnFIn3gPI5q0ROQPwVSvrDoOvw67KQF2yHNjWPqtG0sWkGvWJZRaYLh7zj/26Q3cee2uehioUabB3teQz8NME46nxyb11101EN/eurQ6pk1silSHusbrAG3VQFxC97wh2HCxuVOmNGjmeZ5n4rOc6Unmcyp7ahizOmykBTonU6K8GzhaIBcQBJgSTAk8s0+IAEnID7yWTc3BeZ0A06dUS9AbYt4fdfuldxfTuGMLXgQC46HpBJhLiNk6i803baHm3Yql2nvTd2tldNzdTAYSPwuZALXHYyJHiu84nZtu7OlVbDnhoLXDLFlmDymPkpvTccKOFKEoyhK50ATFEUJQCUJRFMUAlCiKEoOXAyUZCSS3aEjYEkkEgahczkmSQMHJYgkkgsEkRiB5gx8QdCoKzdwkkgjcPojYUkkBSlKSSBSlBTJICZSkgTqQugJgD7yGiSSEoTmVAQQ/ITvCSShAmU31TiptJDc3HRjf7nmAPNR1binSzJbVqbNBxUx1c7Rx6CUySiOU6VDULnY6hxO+4hRvdOZSSVhLb0MWZ0V8kAToAkkiGTd3OM5aDQfVV0kkWW7Os8fw2uIa8jE2ciRuQtPs52lqW1VrnveaRc3vGYifZBEloOhASSUxKNbdr2lsQyp3tMg06pLmEcoBnwIcD5rGKSSyyRqWYShKSSoGKEpJIGKEpkk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8" name="Picture 6" descr="http://grimygoods.com/wp-content/uploads/2013/06/Just-Announced-Drake-at-the-Honda-Center.jpg"/>
          <p:cNvPicPr>
            <a:picLocks noChangeAspect="1" noChangeArrowheads="1"/>
          </p:cNvPicPr>
          <p:nvPr/>
        </p:nvPicPr>
        <p:blipFill>
          <a:blip r:embed="rId2" cstate="print"/>
          <a:srcRect/>
          <a:stretch>
            <a:fillRect/>
          </a:stretch>
        </p:blipFill>
        <p:spPr bwMode="auto">
          <a:xfrm>
            <a:off x="1981200" y="2209800"/>
            <a:ext cx="5644444" cy="317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059628" y="457200"/>
            <a:ext cx="7024744" cy="1143000"/>
          </a:xfrm>
        </p:spPr>
        <p:txBody>
          <a:bodyPr/>
          <a:lstStyle/>
          <a:p>
            <a:pPr algn="ctr"/>
            <a:r>
              <a:rPr lang="en-US" dirty="0"/>
              <a:t>A painting of World War II</a:t>
            </a:r>
          </a:p>
        </p:txBody>
      </p:sp>
      <p:pic>
        <p:nvPicPr>
          <p:cNvPr id="33797" name="Picture 5" descr="painting-Luzon"/>
          <p:cNvPicPr>
            <a:picLocks noGrp="1" noChangeAspect="1" noChangeArrowheads="1"/>
          </p:cNvPicPr>
          <p:nvPr>
            <p:ph idx="1"/>
          </p:nvPr>
        </p:nvPicPr>
        <p:blipFill>
          <a:blip r:embed="rId2" cstate="print"/>
          <a:srcRect/>
          <a:stretch>
            <a:fillRect/>
          </a:stretch>
        </p:blipFill>
        <p:spPr>
          <a:xfrm>
            <a:off x="1181100" y="1732687"/>
            <a:ext cx="6781800" cy="4515713"/>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59628" y="914400"/>
            <a:ext cx="7024744" cy="1143000"/>
          </a:xfrm>
        </p:spPr>
        <p:txBody>
          <a:bodyPr/>
          <a:lstStyle/>
          <a:p>
            <a:pPr algn="ctr"/>
            <a:r>
              <a:rPr lang="en-US" dirty="0"/>
              <a:t>My autobiography</a:t>
            </a:r>
          </a:p>
        </p:txBody>
      </p:sp>
      <p:pic>
        <p:nvPicPr>
          <p:cNvPr id="27653" name="Picture 5" descr="MPj04394520000[1]"/>
          <p:cNvPicPr>
            <a:picLocks noGrp="1" noChangeAspect="1" noChangeArrowheads="1"/>
          </p:cNvPicPr>
          <p:nvPr>
            <p:ph idx="1"/>
          </p:nvPr>
        </p:nvPicPr>
        <p:blipFill>
          <a:blip r:embed="rId2" cstate="print"/>
          <a:stretch>
            <a:fillRect/>
          </a:stretch>
        </p:blipFill>
        <p:spPr>
          <a:xfrm>
            <a:off x="2055748" y="2324100"/>
            <a:ext cx="5032505" cy="35083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948914" y="1027664"/>
            <a:ext cx="7246172" cy="1143000"/>
          </a:xfrm>
        </p:spPr>
        <p:txBody>
          <a:bodyPr>
            <a:noAutofit/>
          </a:bodyPr>
          <a:lstStyle/>
          <a:p>
            <a:pPr algn="ctr"/>
            <a:r>
              <a:rPr lang="en-US" sz="3800" dirty="0"/>
              <a:t>A biography </a:t>
            </a:r>
            <a:r>
              <a:rPr lang="en-US" sz="3800" dirty="0" smtClean="0"/>
              <a:t>about Ms. </a:t>
            </a:r>
            <a:r>
              <a:rPr lang="en-US" sz="3800" dirty="0" smtClean="0"/>
              <a:t>Brame</a:t>
            </a:r>
            <a:endParaRPr lang="en-US" sz="3800" dirty="0"/>
          </a:p>
        </p:txBody>
      </p:sp>
      <p:pic>
        <p:nvPicPr>
          <p:cNvPr id="1028"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362200"/>
            <a:ext cx="2819400" cy="3755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059628" y="1027664"/>
            <a:ext cx="7024744" cy="1143000"/>
          </a:xfrm>
        </p:spPr>
        <p:txBody>
          <a:bodyPr>
            <a:normAutofit fontScale="90000"/>
          </a:bodyPr>
          <a:lstStyle/>
          <a:p>
            <a:pPr algn="ctr"/>
            <a:r>
              <a:rPr lang="en-US" sz="4000" dirty="0"/>
              <a:t>A poem about the Texas </a:t>
            </a:r>
            <a:r>
              <a:rPr lang="en-US" dirty="0"/>
              <a:t>R</a:t>
            </a:r>
            <a:r>
              <a:rPr lang="en-US" sz="4000" dirty="0" smtClean="0"/>
              <a:t>evolution</a:t>
            </a:r>
            <a:endParaRPr lang="en-US" sz="4000" dirty="0"/>
          </a:p>
        </p:txBody>
      </p:sp>
      <p:pic>
        <p:nvPicPr>
          <p:cNvPr id="31749" name="Picture 5" descr="Come_And_Take_It_Mural"/>
          <p:cNvPicPr>
            <a:picLocks noGrp="1" noChangeAspect="1" noChangeArrowheads="1"/>
          </p:cNvPicPr>
          <p:nvPr>
            <p:ph idx="1"/>
          </p:nvPr>
        </p:nvPicPr>
        <p:blipFill>
          <a:blip r:embed="rId2" cstate="print"/>
          <a:stretch>
            <a:fillRect/>
          </a:stretch>
        </p:blipFill>
        <p:spPr>
          <a:xfrm>
            <a:off x="2840694" y="2324100"/>
            <a:ext cx="3462613" cy="3508375"/>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a:t>If using the internet:</a:t>
            </a:r>
          </a:p>
        </p:txBody>
      </p:sp>
      <p:sp>
        <p:nvSpPr>
          <p:cNvPr id="39939" name="Rectangle 3"/>
          <p:cNvSpPr>
            <a:spLocks noGrp="1" noRot="1" noChangeArrowheads="1"/>
          </p:cNvSpPr>
          <p:nvPr>
            <p:ph idx="1"/>
          </p:nvPr>
        </p:nvSpPr>
        <p:spPr/>
        <p:txBody>
          <a:bodyPr/>
          <a:lstStyle/>
          <a:p>
            <a:pPr>
              <a:lnSpc>
                <a:spcPct val="90000"/>
              </a:lnSpc>
            </a:pPr>
            <a:r>
              <a:rPr lang="en-US" dirty="0"/>
              <a:t>.</a:t>
            </a:r>
            <a:r>
              <a:rPr lang="en-US" dirty="0" err="1"/>
              <a:t>gov</a:t>
            </a:r>
            <a:r>
              <a:rPr lang="en-US" dirty="0"/>
              <a:t> – usually the most reliable</a:t>
            </a:r>
          </a:p>
          <a:p>
            <a:pPr>
              <a:lnSpc>
                <a:spcPct val="90000"/>
              </a:lnSpc>
            </a:pPr>
            <a:r>
              <a:rPr lang="en-US" dirty="0"/>
              <a:t>.</a:t>
            </a:r>
            <a:r>
              <a:rPr lang="en-US" dirty="0" err="1"/>
              <a:t>edu</a:t>
            </a:r>
            <a:r>
              <a:rPr lang="en-US" dirty="0"/>
              <a:t> – associated with an educational institution and have high reliability</a:t>
            </a:r>
          </a:p>
          <a:p>
            <a:pPr>
              <a:lnSpc>
                <a:spcPct val="90000"/>
              </a:lnSpc>
            </a:pPr>
            <a:r>
              <a:rPr lang="en-US" dirty="0"/>
              <a:t>.org – associated with education </a:t>
            </a:r>
            <a:r>
              <a:rPr lang="en-US" dirty="0" smtClean="0"/>
              <a:t>and/or </a:t>
            </a:r>
            <a:r>
              <a:rPr lang="en-US" dirty="0"/>
              <a:t>non-profit organizations and are generally reliable </a:t>
            </a:r>
          </a:p>
          <a:p>
            <a:pPr>
              <a:lnSpc>
                <a:spcPct val="90000"/>
              </a:lnSpc>
            </a:pPr>
            <a:r>
              <a:rPr lang="en-US" dirty="0"/>
              <a:t>.com – established for </a:t>
            </a:r>
            <a:r>
              <a:rPr lang="en-US" dirty="0" smtClean="0"/>
              <a:t>commercial </a:t>
            </a:r>
            <a:r>
              <a:rPr lang="en-US" dirty="0"/>
              <a:t>purposes, tend to be bias in documents choices </a:t>
            </a:r>
          </a:p>
          <a:p>
            <a:pPr>
              <a:lnSpc>
                <a:spcPct val="90000"/>
              </a:lnSpc>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t>Vocabulary</a:t>
            </a:r>
          </a:p>
        </p:txBody>
      </p:sp>
      <p:sp>
        <p:nvSpPr>
          <p:cNvPr id="41987" name="Rectangle 3"/>
          <p:cNvSpPr>
            <a:spLocks noGrp="1" noRot="1" noChangeArrowheads="1"/>
          </p:cNvSpPr>
          <p:nvPr>
            <p:ph idx="1"/>
          </p:nvPr>
        </p:nvSpPr>
        <p:spPr/>
        <p:txBody>
          <a:bodyPr/>
          <a:lstStyle/>
          <a:p>
            <a:r>
              <a:rPr lang="en-US" b="1" dirty="0"/>
              <a:t>Primary Sources</a:t>
            </a:r>
            <a:r>
              <a:rPr lang="en-US" dirty="0"/>
              <a:t> – actual records that have survived from the </a:t>
            </a:r>
            <a:r>
              <a:rPr lang="en-US" dirty="0" smtClean="0"/>
              <a:t>past</a:t>
            </a:r>
            <a:endParaRPr lang="en-US" dirty="0"/>
          </a:p>
          <a:p>
            <a:r>
              <a:rPr lang="en-US" b="1" dirty="0"/>
              <a:t>Secondary Sources</a:t>
            </a:r>
            <a:r>
              <a:rPr lang="en-US" dirty="0"/>
              <a:t> – accounts of the past created by people writing about events sometime after they </a:t>
            </a:r>
            <a:r>
              <a:rPr lang="en-US" dirty="0" smtClean="0"/>
              <a:t>happened</a:t>
            </a:r>
            <a:endParaRPr lang="en-US"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Why Use Primary Sources?</a:t>
            </a:r>
          </a:p>
        </p:txBody>
      </p:sp>
      <p:sp>
        <p:nvSpPr>
          <p:cNvPr id="37891" name="Rectangle 3"/>
          <p:cNvSpPr>
            <a:spLocks noGrp="1" noRot="1" noChangeArrowheads="1"/>
          </p:cNvSpPr>
          <p:nvPr>
            <p:ph idx="1"/>
          </p:nvPr>
        </p:nvSpPr>
        <p:spPr/>
        <p:txBody>
          <a:bodyPr/>
          <a:lstStyle/>
          <a:p>
            <a:r>
              <a:rPr lang="en-US" dirty="0"/>
              <a:t>Studying primary sources helps you form reasoned conclusions, base your conclusions on evidence, and connect documents to their your context of meaning</a:t>
            </a:r>
            <a:r>
              <a:rPr lang="en-US" dirty="0" smtClean="0"/>
              <a:t>.</a:t>
            </a:r>
          </a:p>
          <a:p>
            <a:r>
              <a:rPr lang="en-US" dirty="0" smtClean="0"/>
              <a:t>Be careful, they can contain BIAS!</a:t>
            </a:r>
          </a:p>
          <a:p>
            <a:r>
              <a:rPr lang="en-US" dirty="0" smtClean="0"/>
              <a:t>What are examples of bias?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normAutofit fontScale="90000"/>
          </a:bodyPr>
          <a:lstStyle/>
          <a:p>
            <a:r>
              <a:rPr lang="en-US"/>
              <a:t>Why Use Secondary Sources?</a:t>
            </a:r>
          </a:p>
        </p:txBody>
      </p:sp>
      <p:sp>
        <p:nvSpPr>
          <p:cNvPr id="38915" name="Rectangle 3"/>
          <p:cNvSpPr>
            <a:spLocks noGrp="1" noRot="1" noChangeArrowheads="1"/>
          </p:cNvSpPr>
          <p:nvPr>
            <p:ph idx="1"/>
          </p:nvPr>
        </p:nvSpPr>
        <p:spPr/>
        <p:txBody>
          <a:bodyPr/>
          <a:lstStyle/>
          <a:p>
            <a:r>
              <a:rPr lang="en-US" dirty="0"/>
              <a:t>We use these sources because they are convenient references. </a:t>
            </a:r>
            <a:endParaRPr lang="en-US" dirty="0" smtClean="0"/>
          </a:p>
          <a:p>
            <a:r>
              <a:rPr lang="en-US" dirty="0" smtClean="0"/>
              <a:t>They are based on research from multiple primary sources (they do the work for you!)</a:t>
            </a:r>
          </a:p>
          <a:p>
            <a:r>
              <a:rPr lang="en-US" dirty="0" smtClean="0"/>
              <a:t>What are some problems with only using secondary sources?</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a:t>Primary vs. Secondary</a:t>
            </a:r>
          </a:p>
        </p:txBody>
      </p:sp>
      <p:sp>
        <p:nvSpPr>
          <p:cNvPr id="35843" name="Rectangle 3"/>
          <p:cNvSpPr>
            <a:spLocks noGrp="1" noRot="1" noChangeArrowheads="1"/>
          </p:cNvSpPr>
          <p:nvPr>
            <p:ph idx="1"/>
          </p:nvPr>
        </p:nvSpPr>
        <p:spPr/>
        <p:txBody>
          <a:bodyPr/>
          <a:lstStyle/>
          <a:p>
            <a:r>
              <a:rPr lang="en-US" dirty="0"/>
              <a:t>I am about to show you slides of different </a:t>
            </a:r>
            <a:r>
              <a:rPr lang="en-US" dirty="0" smtClean="0"/>
              <a:t>sources</a:t>
            </a:r>
            <a:r>
              <a:rPr lang="en-US" dirty="0"/>
              <a:t>.</a:t>
            </a:r>
          </a:p>
          <a:p>
            <a:r>
              <a:rPr lang="en-US" dirty="0"/>
              <a:t>Use the index cards provided to let me know if you think the </a:t>
            </a:r>
            <a:r>
              <a:rPr lang="en-US" dirty="0" smtClean="0"/>
              <a:t>source </a:t>
            </a:r>
            <a:r>
              <a:rPr lang="en-US" dirty="0"/>
              <a:t>is </a:t>
            </a:r>
            <a:r>
              <a:rPr lang="en-US" u="sng" dirty="0" smtClean="0"/>
              <a:t>primary</a:t>
            </a:r>
            <a:r>
              <a:rPr lang="en-US" dirty="0" smtClean="0"/>
              <a:t> </a:t>
            </a:r>
            <a:r>
              <a:rPr lang="en-US" dirty="0"/>
              <a:t>or </a:t>
            </a:r>
            <a:r>
              <a:rPr lang="en-US" u="sng" dirty="0" smtClean="0"/>
              <a:t>secondary</a:t>
            </a:r>
            <a:r>
              <a:rPr lang="en-US" dirty="0"/>
              <a:t>.</a:t>
            </a:r>
          </a:p>
          <a:p>
            <a:endParaRPr lang="en-US" dirty="0"/>
          </a:p>
          <a:p>
            <a:r>
              <a:rPr lang="en-US" b="1" dirty="0"/>
              <a:t>A </a:t>
            </a:r>
            <a:r>
              <a:rPr lang="en-US" dirty="0"/>
              <a:t>for Primary</a:t>
            </a:r>
          </a:p>
          <a:p>
            <a:r>
              <a:rPr lang="en-US" b="1" dirty="0"/>
              <a:t>B</a:t>
            </a:r>
            <a:r>
              <a:rPr lang="en-US" dirty="0"/>
              <a:t> for Secondary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Rot="1" noChangeArrowheads="1"/>
          </p:cNvSpPr>
          <p:nvPr>
            <p:ph type="title"/>
          </p:nvPr>
        </p:nvSpPr>
        <p:spPr>
          <a:xfrm>
            <a:off x="1059628" y="762000"/>
            <a:ext cx="7024744" cy="1143000"/>
          </a:xfrm>
        </p:spPr>
        <p:txBody>
          <a:bodyPr/>
          <a:lstStyle/>
          <a:p>
            <a:pPr algn="ctr"/>
            <a:r>
              <a:rPr lang="en-US" dirty="0"/>
              <a:t>Textbook</a:t>
            </a:r>
          </a:p>
        </p:txBody>
      </p:sp>
      <p:pic>
        <p:nvPicPr>
          <p:cNvPr id="11271" name="Picture 7" descr="MPj04384940000[1]"/>
          <p:cNvPicPr>
            <a:picLocks noGrp="1" noChangeAspect="1" noChangeArrowheads="1"/>
          </p:cNvPicPr>
          <p:nvPr>
            <p:ph idx="1"/>
          </p:nvPr>
        </p:nvPicPr>
        <p:blipFill>
          <a:blip r:embed="rId2" cstate="print"/>
          <a:stretch>
            <a:fillRect/>
          </a:stretch>
        </p:blipFill>
        <p:spPr>
          <a:xfrm>
            <a:off x="3255525" y="2247900"/>
            <a:ext cx="2632951" cy="35083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a:xfrm>
            <a:off x="1059628" y="381000"/>
            <a:ext cx="7024744" cy="1143000"/>
          </a:xfrm>
        </p:spPr>
        <p:txBody>
          <a:bodyPr/>
          <a:lstStyle/>
          <a:p>
            <a:pPr algn="ctr"/>
            <a:r>
              <a:rPr lang="en-US" dirty="0"/>
              <a:t>Sam Houston’s </a:t>
            </a:r>
            <a:r>
              <a:rPr lang="en-US" dirty="0" smtClean="0"/>
              <a:t>journal</a:t>
            </a:r>
            <a:endParaRPr lang="en-US" dirty="0"/>
          </a:p>
        </p:txBody>
      </p:sp>
      <p:pic>
        <p:nvPicPr>
          <p:cNvPr id="14342" name="Picture 6" descr="untitled"/>
          <p:cNvPicPr>
            <a:picLocks noGrp="1" noChangeAspect="1" noChangeArrowheads="1"/>
          </p:cNvPicPr>
          <p:nvPr>
            <p:ph idx="1"/>
          </p:nvPr>
        </p:nvPicPr>
        <p:blipFill>
          <a:blip r:embed="rId2" cstate="print"/>
          <a:srcRect/>
          <a:stretch>
            <a:fillRect/>
          </a:stretch>
        </p:blipFill>
        <p:spPr>
          <a:xfrm>
            <a:off x="1143000" y="1676400"/>
            <a:ext cx="3590925" cy="4419600"/>
          </a:xfrm>
          <a:noFill/>
          <a:ln/>
        </p:spPr>
      </p:pic>
      <p:pic>
        <p:nvPicPr>
          <p:cNvPr id="14343" name="Picture 7" descr="MPj04394660000[1]"/>
          <p:cNvPicPr>
            <a:picLocks noChangeAspect="1" noChangeArrowheads="1"/>
          </p:cNvPicPr>
          <p:nvPr/>
        </p:nvPicPr>
        <p:blipFill>
          <a:blip r:embed="rId3" cstate="print"/>
          <a:srcRect/>
          <a:stretch>
            <a:fillRect/>
          </a:stretch>
        </p:blipFill>
        <p:spPr bwMode="auto">
          <a:xfrm>
            <a:off x="5410200" y="2743200"/>
            <a:ext cx="2590800" cy="19621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a:xfrm>
            <a:off x="1059628" y="1027664"/>
            <a:ext cx="7024744" cy="1143000"/>
          </a:xfrm>
        </p:spPr>
        <p:txBody>
          <a:bodyPr>
            <a:normAutofit fontScale="90000"/>
          </a:bodyPr>
          <a:lstStyle/>
          <a:p>
            <a:pPr algn="ctr"/>
            <a:r>
              <a:rPr lang="en-US" sz="4000" dirty="0"/>
              <a:t>Jim Bowie’s knife</a:t>
            </a:r>
            <a:br>
              <a:rPr lang="en-US" sz="4000" dirty="0"/>
            </a:br>
            <a:endParaRPr lang="en-US" sz="4000" dirty="0"/>
          </a:p>
        </p:txBody>
      </p:sp>
      <p:pic>
        <p:nvPicPr>
          <p:cNvPr id="16391" name="Picture 7" descr="Bowie_knife_1.jpg image by phyreblade_blog"/>
          <p:cNvPicPr>
            <a:picLocks noChangeAspect="1" noChangeArrowheads="1"/>
          </p:cNvPicPr>
          <p:nvPr/>
        </p:nvPicPr>
        <p:blipFill>
          <a:blip r:embed="rId2" cstate="print"/>
          <a:srcRect/>
          <a:stretch>
            <a:fillRect/>
          </a:stretch>
        </p:blipFill>
        <p:spPr bwMode="auto">
          <a:xfrm>
            <a:off x="1085850" y="2209800"/>
            <a:ext cx="6972300" cy="28733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059628" y="1027664"/>
            <a:ext cx="7024744" cy="1143000"/>
          </a:xfrm>
        </p:spPr>
        <p:txBody>
          <a:bodyPr>
            <a:normAutofit fontScale="90000"/>
          </a:bodyPr>
          <a:lstStyle/>
          <a:p>
            <a:pPr algn="ctr"/>
            <a:r>
              <a:rPr lang="en-US" sz="4000" dirty="0"/>
              <a:t>Video of Obama speaking to a crowd</a:t>
            </a:r>
          </a:p>
        </p:txBody>
      </p:sp>
      <p:pic>
        <p:nvPicPr>
          <p:cNvPr id="18437" name="Picture 5" descr="barack_obama"/>
          <p:cNvPicPr>
            <a:picLocks noGrp="1" noChangeAspect="1" noChangeArrowheads="1"/>
          </p:cNvPicPr>
          <p:nvPr>
            <p:ph idx="1"/>
          </p:nvPr>
        </p:nvPicPr>
        <p:blipFill>
          <a:blip r:embed="rId2" cstate="print"/>
          <a:stretch>
            <a:fillRect/>
          </a:stretch>
        </p:blipFill>
        <p:spPr>
          <a:xfrm>
            <a:off x="2233084" y="2324100"/>
            <a:ext cx="4677833" cy="350837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1083</TotalTime>
  <Words>328</Words>
  <Application>Microsoft Office PowerPoint</Application>
  <PresentationFormat>On-screen Show (4:3)</PresentationFormat>
  <Paragraphs>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2</vt:lpstr>
      <vt:lpstr>Austin</vt:lpstr>
      <vt:lpstr>Warm-up</vt:lpstr>
      <vt:lpstr>Vocabulary</vt:lpstr>
      <vt:lpstr>Why Use Primary Sources?</vt:lpstr>
      <vt:lpstr>Why Use Secondary Sources?</vt:lpstr>
      <vt:lpstr>Primary vs. Secondary</vt:lpstr>
      <vt:lpstr>Textbook</vt:lpstr>
      <vt:lpstr>Sam Houston’s journal</vt:lpstr>
      <vt:lpstr>Jim Bowie’s knife </vt:lpstr>
      <vt:lpstr>Video of Obama speaking to a crowd</vt:lpstr>
      <vt:lpstr>A copy of a John F. Kennedy’s Speech in your Textbook</vt:lpstr>
      <vt:lpstr>Newspaper article about the Astros game</vt:lpstr>
      <vt:lpstr>A Drake song</vt:lpstr>
      <vt:lpstr>A painting of World War II</vt:lpstr>
      <vt:lpstr>My autobiography</vt:lpstr>
      <vt:lpstr>A biography about Ms. Brame</vt:lpstr>
      <vt:lpstr>A poem about the Texas Revolution</vt:lpstr>
      <vt:lpstr>If using the internet:</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hisd</dc:creator>
  <cp:lastModifiedBy>Brame, Victoria L</cp:lastModifiedBy>
  <cp:revision>27</cp:revision>
  <dcterms:created xsi:type="dcterms:W3CDTF">2008-09-08T12:15:47Z</dcterms:created>
  <dcterms:modified xsi:type="dcterms:W3CDTF">2014-08-25T17:12:29Z</dcterms:modified>
</cp:coreProperties>
</file>