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sldIdLst>
    <p:sldId id="257" r:id="rId2"/>
    <p:sldId id="256" r:id="rId3"/>
    <p:sldId id="259" r:id="rId4"/>
    <p:sldId id="258" r:id="rId5"/>
    <p:sldId id="272" r:id="rId6"/>
    <p:sldId id="260" r:id="rId7"/>
    <p:sldId id="266" r:id="rId8"/>
    <p:sldId id="273" r:id="rId9"/>
    <p:sldId id="274" r:id="rId10"/>
    <p:sldId id="261" r:id="rId11"/>
    <p:sldId id="263" r:id="rId12"/>
    <p:sldId id="267" r:id="rId13"/>
    <p:sldId id="262" r:id="rId14"/>
    <p:sldId id="265" r:id="rId15"/>
    <p:sldId id="269" r:id="rId16"/>
    <p:sldId id="264" r:id="rId17"/>
    <p:sldId id="27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5" d="100"/>
          <a:sy n="85" d="100"/>
        </p:scale>
        <p:origin x="9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9601CA6-0D71-4A1C-B6D6-82B10CCDBBAB}" type="slidenum">
              <a:rPr lang="en-US"/>
              <a:pPr/>
              <a:t>‹#›</a:t>
            </a:fld>
            <a:endParaRPr lang="en-US"/>
          </a:p>
        </p:txBody>
      </p:sp>
    </p:spTree>
    <p:extLst>
      <p:ext uri="{BB962C8B-B14F-4D97-AF65-F5344CB8AC3E}">
        <p14:creationId xmlns:p14="http://schemas.microsoft.com/office/powerpoint/2010/main" val="2917961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A94C8-004E-404D-AF4A-DDF32E926D32}"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683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B1076-DD55-43F3-BBD4-8A863D2B7637}" type="slidenum">
              <a:rPr lang="en-US"/>
              <a:pPr/>
              <a:t>14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660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San Antonio</a:t>
            </a:r>
            <a:r>
              <a:rPr lang="en-US" baseline="0" dirty="0" smtClean="0"/>
              <a:t> mission, arguably the most successful Texas mission</a:t>
            </a:r>
            <a:endParaRPr lang="en-US" dirty="0"/>
          </a:p>
        </p:txBody>
      </p:sp>
      <p:sp>
        <p:nvSpPr>
          <p:cNvPr id="4" name="Slide Number Placeholder 3"/>
          <p:cNvSpPr>
            <a:spLocks noGrp="1"/>
          </p:cNvSpPr>
          <p:nvPr>
            <p:ph type="sldNum" sz="quarter" idx="10"/>
          </p:nvPr>
        </p:nvSpPr>
        <p:spPr/>
        <p:txBody>
          <a:bodyPr/>
          <a:lstStyle/>
          <a:p>
            <a:fld id="{09601CA6-0D71-4A1C-B6D6-82B10CCDBBAB}" type="slidenum">
              <a:rPr lang="en-US" smtClean="0"/>
              <a:pPr/>
              <a:t>15</a:t>
            </a:fld>
            <a:endParaRPr lang="en-US"/>
          </a:p>
        </p:txBody>
      </p:sp>
    </p:spTree>
    <p:extLst>
      <p:ext uri="{BB962C8B-B14F-4D97-AF65-F5344CB8AC3E}">
        <p14:creationId xmlns:p14="http://schemas.microsoft.com/office/powerpoint/2010/main" val="11250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1E16C-794E-4C4F-9934-4E946106DD78}" type="slidenum">
              <a:rPr lang="en-US"/>
              <a:pPr/>
              <a:t>16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000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Apaches and </a:t>
            </a:r>
            <a:r>
              <a:rPr lang="en-US" dirty="0" err="1" smtClean="0"/>
              <a:t>Comanches</a:t>
            </a:r>
            <a:r>
              <a:rPr lang="en-US" dirty="0" smtClean="0"/>
              <a:t> roamed</a:t>
            </a:r>
            <a:r>
              <a:rPr lang="en-US" baseline="0" dirty="0" smtClean="0"/>
              <a:t> the area, but Spanish missionaries wanted an opportunity to convert the Apaches into Christians. The Apaches had, in fact, asked for the mission, hoping to use the Spaniards as protection from their fierce Comanche enemies. Apaches visited the mission from time to time to receive food and gifts but never stayed very long. The Comanche attacked the mission, and Texas missions failed to Christianize the Plains people. The Apaches and </a:t>
            </a:r>
            <a:r>
              <a:rPr lang="en-US" baseline="0" dirty="0" err="1" smtClean="0"/>
              <a:t>Comanches</a:t>
            </a:r>
            <a:r>
              <a:rPr lang="en-US" baseline="0" dirty="0" smtClean="0"/>
              <a:t> were too fiercely independent to give up their nomadic lifestyle. Efforts moved elsewhere.</a:t>
            </a:r>
            <a:endParaRPr lang="en-US" dirty="0"/>
          </a:p>
        </p:txBody>
      </p:sp>
      <p:sp>
        <p:nvSpPr>
          <p:cNvPr id="4" name="Slide Number Placeholder 3"/>
          <p:cNvSpPr>
            <a:spLocks noGrp="1"/>
          </p:cNvSpPr>
          <p:nvPr>
            <p:ph type="sldNum" sz="quarter" idx="10"/>
          </p:nvPr>
        </p:nvSpPr>
        <p:spPr/>
        <p:txBody>
          <a:bodyPr/>
          <a:lstStyle/>
          <a:p>
            <a:fld id="{09601CA6-0D71-4A1C-B6D6-82B10CCDBBAB}" type="slidenum">
              <a:rPr lang="en-US" smtClean="0"/>
              <a:pPr/>
              <a:t>17</a:t>
            </a:fld>
            <a:endParaRPr lang="en-US"/>
          </a:p>
        </p:txBody>
      </p:sp>
    </p:spTree>
    <p:extLst>
      <p:ext uri="{BB962C8B-B14F-4D97-AF65-F5344CB8AC3E}">
        <p14:creationId xmlns:p14="http://schemas.microsoft.com/office/powerpoint/2010/main" val="392370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30599-6959-4F68-818F-3F22E437AA8F}" type="slidenum">
              <a:rPr lang="en-US"/>
              <a:pPr/>
              <a:t>2</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084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597EE-DF3F-4EFB-9604-0F8F8E512F0D}"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91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F9CC4-D198-49F4-9623-171A97CBFEEC}" type="slidenum">
              <a:rPr lang="en-US"/>
              <a:pPr/>
              <a:t>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4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13BB0-9712-4805-B5CB-5098A1351BE4}" type="slidenum">
              <a:rPr lang="en-US"/>
              <a:pPr/>
              <a:t>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160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48535-C6EE-492B-937F-EF8FDE8445A6}" type="slidenum">
              <a:rPr lang="en-US"/>
              <a:pPr/>
              <a:t>10</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Friars</a:t>
            </a:r>
            <a:r>
              <a:rPr lang="en-US" baseline="0" dirty="0" smtClean="0"/>
              <a:t> founded the first permanent settlement of Europeans in Texas</a:t>
            </a:r>
            <a:endParaRPr lang="en-US" dirty="0"/>
          </a:p>
        </p:txBody>
      </p:sp>
    </p:spTree>
    <p:extLst>
      <p:ext uri="{BB962C8B-B14F-4D97-AF65-F5344CB8AC3E}">
        <p14:creationId xmlns:p14="http://schemas.microsoft.com/office/powerpoint/2010/main" val="336809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DC3E8-918A-4A30-9786-A3F88B1CDE4F}" type="slidenum">
              <a:rPr lang="en-US"/>
              <a:pPr/>
              <a:t>11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smtClean="0"/>
              <a:t>First Spanish mission in East</a:t>
            </a:r>
            <a:r>
              <a:rPr lang="en-US" baseline="0" dirty="0" smtClean="0"/>
              <a:t> Texas, failed due to drought and disease. Home of the </a:t>
            </a:r>
            <a:r>
              <a:rPr lang="en-US" baseline="0" dirty="0" err="1" smtClean="0"/>
              <a:t>Tejas</a:t>
            </a:r>
            <a:r>
              <a:rPr lang="en-US" baseline="0" dirty="0" smtClean="0"/>
              <a:t> who rejected Catholicism and resented the Spanish</a:t>
            </a:r>
            <a:endParaRPr lang="en-US" dirty="0"/>
          </a:p>
        </p:txBody>
      </p:sp>
    </p:spTree>
    <p:extLst>
      <p:ext uri="{BB962C8B-B14F-4D97-AF65-F5344CB8AC3E}">
        <p14:creationId xmlns:p14="http://schemas.microsoft.com/office/powerpoint/2010/main" val="402524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miles from the Rio Grande,</a:t>
            </a:r>
            <a:r>
              <a:rPr lang="en-US" baseline="0" dirty="0" smtClean="0"/>
              <a:t> strategically located near a series of crossings providing access to Texas… Here the outpost eventually grew into a complex of three missions, a presidio, and a town. Nicknamed the “Mother of Texas Missions” because it was the base for many expeditions whose aims were to establish missions in East Texas. The mission provided grain, cattle, and horses to the missionaries on those expeditions.</a:t>
            </a:r>
            <a:endParaRPr lang="en-US" dirty="0"/>
          </a:p>
        </p:txBody>
      </p:sp>
      <p:sp>
        <p:nvSpPr>
          <p:cNvPr id="4" name="Slide Number Placeholder 3"/>
          <p:cNvSpPr>
            <a:spLocks noGrp="1"/>
          </p:cNvSpPr>
          <p:nvPr>
            <p:ph type="sldNum" sz="quarter" idx="10"/>
          </p:nvPr>
        </p:nvSpPr>
        <p:spPr/>
        <p:txBody>
          <a:bodyPr/>
          <a:lstStyle/>
          <a:p>
            <a:fld id="{09601CA6-0D71-4A1C-B6D6-82B10CCDBBAB}" type="slidenum">
              <a:rPr lang="en-US" smtClean="0"/>
              <a:pPr/>
              <a:t>12</a:t>
            </a:fld>
            <a:endParaRPr lang="en-US"/>
          </a:p>
        </p:txBody>
      </p:sp>
    </p:spTree>
    <p:extLst>
      <p:ext uri="{BB962C8B-B14F-4D97-AF65-F5344CB8AC3E}">
        <p14:creationId xmlns:p14="http://schemas.microsoft.com/office/powerpoint/2010/main" val="162879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546FB-4EFF-4847-8937-262F838DDEE0}" type="slidenum">
              <a:rPr lang="en-US"/>
              <a:pPr/>
              <a:t>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dirty="0" smtClean="0"/>
              <a:t>San Antonio was founded after</a:t>
            </a:r>
            <a:r>
              <a:rPr lang="en-US" baseline="0" dirty="0" smtClean="0"/>
              <a:t> Spanish officials saw the need for a settlement midway between New Spain and the new missions. The 500-mile journey from the Rio Grande to East Texas was dangerous. Supplies arrived slowly, if at all. At times, the people of East Texas had no choice but to trade with the French in Louisiana or starve. San Antonio was ideal because of the San Antonio River.</a:t>
            </a:r>
            <a:endParaRPr lang="en-US" dirty="0"/>
          </a:p>
        </p:txBody>
      </p:sp>
    </p:spTree>
    <p:extLst>
      <p:ext uri="{BB962C8B-B14F-4D97-AF65-F5344CB8AC3E}">
        <p14:creationId xmlns:p14="http://schemas.microsoft.com/office/powerpoint/2010/main" val="159021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lgn="l">
              <a:defRPr/>
            </a:lvl1pPr>
          </a:lstStyle>
          <a:p>
            <a:r>
              <a:rPr lang="en-US"/>
              <a:t>Click to edit Master title style</a:t>
            </a:r>
          </a:p>
        </p:txBody>
      </p:sp>
      <p:sp>
        <p:nvSpPr>
          <p:cNvPr id="7171" name="Rectangle 3"/>
          <p:cNvSpPr>
            <a:spLocks noGrp="1" noChangeArrowheads="1"/>
          </p:cNvSpPr>
          <p:nvPr>
            <p:ph type="subTitle" idx="1"/>
          </p:nvPr>
        </p:nvSpPr>
        <p:spPr>
          <a:xfrm>
            <a:off x="762000" y="3886200"/>
            <a:ext cx="6400800" cy="1752600"/>
          </a:xfrm>
          <a:effectLst/>
        </p:spPr>
        <p:txBody>
          <a:bodyPr/>
          <a:lstStyle>
            <a:lvl1pPr marL="0" indent="0">
              <a:buFont typeface="Wingdings" pitchFamily="2" charset="2"/>
              <a:buNone/>
              <a:defRPr sz="2400"/>
            </a:lvl1pPr>
          </a:lstStyle>
          <a:p>
            <a:r>
              <a:rPr lang="en-US"/>
              <a:t>Click to edit Master subtitle style</a:t>
            </a:r>
          </a:p>
        </p:txBody>
      </p:sp>
      <p:sp>
        <p:nvSpPr>
          <p:cNvPr id="7172"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717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7174" name="Rectangle 6"/>
          <p:cNvSpPr>
            <a:spLocks noGrp="1" noChangeArrowheads="1"/>
          </p:cNvSpPr>
          <p:nvPr>
            <p:ph type="sldNum" sz="quarter" idx="4"/>
          </p:nvPr>
        </p:nvSpPr>
        <p:spPr>
          <a:xfrm>
            <a:off x="6553200" y="6248400"/>
            <a:ext cx="1905000" cy="457200"/>
          </a:xfrm>
        </p:spPr>
        <p:txBody>
          <a:bodyPr/>
          <a:lstStyle>
            <a:lvl1pPr>
              <a:defRPr/>
            </a:lvl1pPr>
          </a:lstStyle>
          <a:p>
            <a:fld id="{BA76ED7F-C084-4362-9896-51908701CB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634E95-F25B-47C3-B29D-FA2139E8F7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7F9BFD-00CA-4F89-A01A-422F5A3050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F19095AA-AD1A-48B8-AA21-A3BFE7A9DA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A34386-9378-40A5-889B-C413BE69DD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B18F2B-9225-4E48-B32C-61AB2FC8C3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219E7B-0664-498F-BCFF-D5572AD4A44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E0D918-9C35-4310-94C3-E984443FBA6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2376B6-1935-4C74-BC7D-F8F163629B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B195BE-A63D-4709-A2E9-14C3273482F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0DD33D-D020-49C2-A42C-BAA3ACB2D0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08FE30-6F06-4C24-B99A-92D751BF1C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a:outerShdw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614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615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DECB2D4-E12A-4DB0-B179-011291890A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r" rtl="0" fontAlgn="base">
        <a:spcBef>
          <a:spcPct val="0"/>
        </a:spcBef>
        <a:spcAft>
          <a:spcPct val="0"/>
        </a:spcAft>
        <a:defRPr sz="4400" i="1">
          <a:solidFill>
            <a:schemeClr val="tx2"/>
          </a:solidFill>
          <a:latin typeface="+mj-lt"/>
          <a:ea typeface="+mj-ea"/>
          <a:cs typeface="+mj-cs"/>
        </a:defRPr>
      </a:lvl1pPr>
      <a:lvl2pPr algn="r" rtl="0" fontAlgn="base">
        <a:spcBef>
          <a:spcPct val="0"/>
        </a:spcBef>
        <a:spcAft>
          <a:spcPct val="0"/>
        </a:spcAft>
        <a:defRPr sz="4400" i="1">
          <a:solidFill>
            <a:schemeClr val="tx2"/>
          </a:solidFill>
          <a:latin typeface="Impact" pitchFamily="84" charset="0"/>
          <a:ea typeface="ＭＳ Ｐゴシック" pitchFamily="84" charset="-128"/>
        </a:defRPr>
      </a:lvl2pPr>
      <a:lvl3pPr algn="r" rtl="0" fontAlgn="base">
        <a:spcBef>
          <a:spcPct val="0"/>
        </a:spcBef>
        <a:spcAft>
          <a:spcPct val="0"/>
        </a:spcAft>
        <a:defRPr sz="4400" i="1">
          <a:solidFill>
            <a:schemeClr val="tx2"/>
          </a:solidFill>
          <a:latin typeface="Impact" pitchFamily="84" charset="0"/>
          <a:ea typeface="ＭＳ Ｐゴシック" pitchFamily="84" charset="-128"/>
        </a:defRPr>
      </a:lvl3pPr>
      <a:lvl4pPr algn="r" rtl="0" fontAlgn="base">
        <a:spcBef>
          <a:spcPct val="0"/>
        </a:spcBef>
        <a:spcAft>
          <a:spcPct val="0"/>
        </a:spcAft>
        <a:defRPr sz="4400" i="1">
          <a:solidFill>
            <a:schemeClr val="tx2"/>
          </a:solidFill>
          <a:latin typeface="Impact" pitchFamily="84" charset="0"/>
          <a:ea typeface="ＭＳ Ｐゴシック" pitchFamily="84" charset="-128"/>
        </a:defRPr>
      </a:lvl4pPr>
      <a:lvl5pPr algn="r" rtl="0" fontAlgn="base">
        <a:spcBef>
          <a:spcPct val="0"/>
        </a:spcBef>
        <a:spcAft>
          <a:spcPct val="0"/>
        </a:spcAft>
        <a:defRPr sz="4400" i="1">
          <a:solidFill>
            <a:schemeClr val="tx2"/>
          </a:solidFill>
          <a:latin typeface="Impact" pitchFamily="84" charset="0"/>
          <a:ea typeface="ＭＳ Ｐゴシック" pitchFamily="84" charset="-128"/>
        </a:defRPr>
      </a:lvl5pPr>
      <a:lvl6pPr marL="457200" algn="r" rtl="0" fontAlgn="base">
        <a:spcBef>
          <a:spcPct val="0"/>
        </a:spcBef>
        <a:spcAft>
          <a:spcPct val="0"/>
        </a:spcAft>
        <a:defRPr sz="4400" i="1">
          <a:solidFill>
            <a:schemeClr val="tx2"/>
          </a:solidFill>
          <a:latin typeface="Impact" pitchFamily="84" charset="0"/>
          <a:ea typeface="ＭＳ Ｐゴシック" pitchFamily="84" charset="-128"/>
        </a:defRPr>
      </a:lvl6pPr>
      <a:lvl7pPr marL="914400" algn="r" rtl="0" fontAlgn="base">
        <a:spcBef>
          <a:spcPct val="0"/>
        </a:spcBef>
        <a:spcAft>
          <a:spcPct val="0"/>
        </a:spcAft>
        <a:defRPr sz="4400" i="1">
          <a:solidFill>
            <a:schemeClr val="tx2"/>
          </a:solidFill>
          <a:latin typeface="Impact" pitchFamily="84" charset="0"/>
          <a:ea typeface="ＭＳ Ｐゴシック" pitchFamily="84" charset="-128"/>
        </a:defRPr>
      </a:lvl7pPr>
      <a:lvl8pPr marL="1371600" algn="r" rtl="0" fontAlgn="base">
        <a:spcBef>
          <a:spcPct val="0"/>
        </a:spcBef>
        <a:spcAft>
          <a:spcPct val="0"/>
        </a:spcAft>
        <a:defRPr sz="4400" i="1">
          <a:solidFill>
            <a:schemeClr val="tx2"/>
          </a:solidFill>
          <a:latin typeface="Impact" pitchFamily="84" charset="0"/>
          <a:ea typeface="ＭＳ Ｐゴシック" pitchFamily="84" charset="-128"/>
        </a:defRPr>
      </a:lvl8pPr>
      <a:lvl9pPr marL="1828800" algn="r" rtl="0" fontAlgn="base">
        <a:spcBef>
          <a:spcPct val="0"/>
        </a:spcBef>
        <a:spcAft>
          <a:spcPct val="0"/>
        </a:spcAft>
        <a:defRPr sz="4400" i="1">
          <a:solidFill>
            <a:schemeClr val="tx2"/>
          </a:solidFill>
          <a:latin typeface="Impact" pitchFamily="84" charset="0"/>
          <a:ea typeface="ＭＳ Ｐゴシック" pitchFamily="84" charset="-128"/>
        </a:defRPr>
      </a:lvl9pPr>
    </p:titleStyle>
    <p:bodyStyle>
      <a:lvl1pPr marL="342900" indent="-342900" algn="l" rtl="0" fontAlgn="base">
        <a:spcBef>
          <a:spcPct val="20000"/>
        </a:spcBef>
        <a:spcAft>
          <a:spcPct val="0"/>
        </a:spcAft>
        <a:buClr>
          <a:srgbClr val="004080"/>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lr>
          <a:srgbClr val="004080"/>
        </a:buClr>
        <a:buFont typeface="Wingdings" pitchFamily="2" charset="2"/>
        <a:buChar char=""/>
        <a:defRPr sz="2400">
          <a:solidFill>
            <a:schemeClr val="tx1"/>
          </a:solidFill>
          <a:latin typeface="+mn-lt"/>
          <a:ea typeface="+mn-ea"/>
        </a:defRPr>
      </a:lvl2pPr>
      <a:lvl3pPr marL="1143000" indent="-228600" algn="l" rtl="0" fontAlgn="base">
        <a:spcBef>
          <a:spcPct val="20000"/>
        </a:spcBef>
        <a:spcAft>
          <a:spcPct val="0"/>
        </a:spcAft>
        <a:buClr>
          <a:srgbClr val="004080"/>
        </a:buClr>
        <a:buFont typeface="Wingdings" pitchFamily="2" charset="2"/>
        <a:buChar char=""/>
        <a:defRPr sz="2000">
          <a:solidFill>
            <a:schemeClr val="tx1"/>
          </a:solidFill>
          <a:latin typeface="+mn-lt"/>
          <a:ea typeface="+mn-ea"/>
        </a:defRPr>
      </a:lvl3pPr>
      <a:lvl4pPr marL="16002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4pPr>
      <a:lvl5pPr marL="20574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Clr>
          <a:srgbClr val="004080"/>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Warm-Up: </a:t>
            </a:r>
          </a:p>
        </p:txBody>
      </p:sp>
      <p:sp>
        <p:nvSpPr>
          <p:cNvPr id="3075" name="Rectangle 3"/>
          <p:cNvSpPr>
            <a:spLocks noGrp="1" noChangeArrowheads="1"/>
          </p:cNvSpPr>
          <p:nvPr>
            <p:ph type="body" idx="1"/>
          </p:nvPr>
        </p:nvSpPr>
        <p:spPr/>
        <p:txBody>
          <a:bodyPr/>
          <a:lstStyle/>
          <a:p>
            <a:pPr>
              <a:lnSpc>
                <a:spcPct val="90000"/>
              </a:lnSpc>
            </a:pPr>
            <a:r>
              <a:rPr lang="en-US" sz="5400" b="1"/>
              <a:t>If you were at a concert and had to save seats for a few friends, how would you do 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3" cstate="print"/>
          <a:srcRect/>
          <a:stretch>
            <a:fillRect/>
          </a:stretch>
        </p:blipFill>
        <p:spPr bwMode="auto">
          <a:xfrm>
            <a:off x="0" y="0"/>
            <a:ext cx="5299075" cy="6858000"/>
          </a:xfrm>
          <a:prstGeom prst="rect">
            <a:avLst/>
          </a:prstGeom>
          <a:noFill/>
          <a:ln w="9525">
            <a:noFill/>
            <a:miter lim="800000"/>
            <a:headEnd/>
            <a:tailEnd/>
          </a:ln>
          <a:effectLst/>
        </p:spPr>
      </p:pic>
      <p:sp>
        <p:nvSpPr>
          <p:cNvPr id="8201" name="Rectangle 9"/>
          <p:cNvSpPr>
            <a:spLocks noGrp="1" noChangeArrowheads="1"/>
          </p:cNvSpPr>
          <p:nvPr>
            <p:ph type="body" sz="half" idx="2"/>
          </p:nvPr>
        </p:nvSpPr>
        <p:spPr>
          <a:xfrm>
            <a:off x="5257800" y="2057400"/>
            <a:ext cx="3810000" cy="4114800"/>
          </a:xfrm>
        </p:spPr>
        <p:txBody>
          <a:bodyPr/>
          <a:lstStyle/>
          <a:p>
            <a:pPr>
              <a:buFont typeface="Wingdings" pitchFamily="2" charset="2"/>
              <a:buNone/>
            </a:pPr>
            <a:r>
              <a:rPr lang="en-US" sz="3200" b="1" dirty="0"/>
              <a:t>Corpus Christi de la </a:t>
            </a:r>
            <a:r>
              <a:rPr lang="en-US" sz="3200" b="1" dirty="0" err="1"/>
              <a:t>Yselta</a:t>
            </a:r>
            <a:r>
              <a:rPr lang="en-US" sz="3200" b="1" dirty="0"/>
              <a:t> (1682)</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sz="half" idx="2"/>
          </p:nvPr>
        </p:nvSpPr>
        <p:spPr>
          <a:xfrm>
            <a:off x="5334000" y="1981200"/>
            <a:ext cx="3810000" cy="4114800"/>
          </a:xfrm>
        </p:spPr>
        <p:txBody>
          <a:bodyPr/>
          <a:lstStyle/>
          <a:p>
            <a:pPr>
              <a:buFont typeface="Wingdings" pitchFamily="2" charset="2"/>
              <a:buNone/>
            </a:pPr>
            <a:r>
              <a:rPr lang="en-US" sz="2400" b="1" dirty="0"/>
              <a:t>  </a:t>
            </a:r>
            <a:r>
              <a:rPr lang="en-US" sz="3200" b="1" dirty="0"/>
              <a:t>San Francisco de los </a:t>
            </a:r>
            <a:r>
              <a:rPr lang="en-US" sz="3200" b="1" dirty="0" err="1"/>
              <a:t>Tejas</a:t>
            </a:r>
            <a:r>
              <a:rPr lang="en-US" sz="3200" b="1" dirty="0"/>
              <a:t> (1690</a:t>
            </a:r>
            <a:r>
              <a:rPr lang="en-US" sz="3200" b="1" dirty="0" smtClean="0"/>
              <a:t>)</a:t>
            </a:r>
          </a:p>
          <a:p>
            <a:pPr>
              <a:buFont typeface="Wingdings" pitchFamily="2" charset="2"/>
              <a:buNone/>
            </a:pPr>
            <a:endParaRPr lang="en-US" sz="3200" b="1" dirty="0" smtClean="0"/>
          </a:p>
          <a:p>
            <a:pPr>
              <a:buNone/>
            </a:pPr>
            <a:r>
              <a:rPr lang="en-US" sz="3200" b="1" dirty="0" smtClean="0"/>
              <a:t> Father </a:t>
            </a:r>
            <a:r>
              <a:rPr lang="en-US" sz="3200" b="1" dirty="0" err="1" smtClean="0"/>
              <a:t>Damián</a:t>
            </a:r>
            <a:r>
              <a:rPr lang="en-US" sz="3200" b="1" dirty="0" smtClean="0"/>
              <a:t> </a:t>
            </a:r>
            <a:r>
              <a:rPr lang="en-US" sz="3200" b="1" dirty="0" err="1" smtClean="0"/>
              <a:t>Massanet</a:t>
            </a:r>
            <a:endParaRPr lang="en-US" sz="2400" dirty="0"/>
          </a:p>
        </p:txBody>
      </p:sp>
      <p:pic>
        <p:nvPicPr>
          <p:cNvPr id="11269" name="Picture 5"/>
          <p:cNvPicPr>
            <a:picLocks noGrp="1" noChangeAspect="1" noChangeArrowheads="1"/>
          </p:cNvPicPr>
          <p:nvPr>
            <p:ph sz="half" idx="1"/>
          </p:nvPr>
        </p:nvPicPr>
        <p:blipFill>
          <a:blip r:embed="rId3" cstate="print"/>
          <a:srcRect/>
          <a:stretch>
            <a:fillRect/>
          </a:stretch>
        </p:blipFill>
        <p:spPr>
          <a:xfrm>
            <a:off x="0" y="0"/>
            <a:ext cx="5497513" cy="6858000"/>
          </a:xfrm>
          <a:noFill/>
          <a:ln/>
          <a:effectLst/>
        </p:spPr>
      </p:pic>
      <p:sp>
        <p:nvSpPr>
          <p:cNvPr id="11270" name="Rectangle 6"/>
          <p:cNvSpPr>
            <a:spLocks noChangeArrowheads="1"/>
          </p:cNvSpPr>
          <p:nvPr/>
        </p:nvSpPr>
        <p:spPr bwMode="auto">
          <a:xfrm>
            <a:off x="6127750" y="4760913"/>
            <a:ext cx="184150" cy="457200"/>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0" y="2133600"/>
            <a:ext cx="3810000" cy="4114800"/>
          </a:xfrm>
        </p:spPr>
        <p:txBody>
          <a:bodyPr/>
          <a:lstStyle/>
          <a:p>
            <a:pPr>
              <a:buNone/>
            </a:pPr>
            <a:r>
              <a:rPr lang="en-US" sz="3200" b="1" dirty="0" smtClean="0"/>
              <a:t>Mission San Juan Bautista (1699)</a:t>
            </a:r>
          </a:p>
          <a:p>
            <a:pPr>
              <a:buNone/>
            </a:pPr>
            <a:endParaRPr lang="en-US" sz="3200" b="1" dirty="0" smtClean="0"/>
          </a:p>
          <a:p>
            <a:pPr>
              <a:buNone/>
            </a:pPr>
            <a:r>
              <a:rPr lang="en-US" sz="3200" b="1" dirty="0" smtClean="0"/>
              <a:t>Father Francisco Hidalgo</a:t>
            </a:r>
            <a:endParaRPr lang="en-US" sz="3200" b="1" dirty="0"/>
          </a:p>
        </p:txBody>
      </p:sp>
      <p:pic>
        <p:nvPicPr>
          <p:cNvPr id="1026" name="Picture 2" descr="http://upload.wikimedia.org/wikipedia/commons/9/9c/Mission_San_Juan_Bautista,_Second_Street,_San_Juan_Bautista_Plaza,_San_Juan_Bautista_(San_Benito_County,_California).jpg"/>
          <p:cNvPicPr>
            <a:picLocks noGrp="1" noChangeAspect="1" noChangeArrowheads="1"/>
          </p:cNvPicPr>
          <p:nvPr>
            <p:ph sz="half" idx="1"/>
          </p:nvPr>
        </p:nvPicPr>
        <p:blipFill>
          <a:blip r:embed="rId3" cstate="print"/>
          <a:srcRect/>
          <a:stretch>
            <a:fillRect/>
          </a:stretch>
        </p:blipFill>
        <p:spPr bwMode="auto">
          <a:xfrm>
            <a:off x="304800" y="2209800"/>
            <a:ext cx="4953000" cy="33711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752600"/>
            <a:ext cx="8229600" cy="304800"/>
          </a:xfrm>
        </p:spPr>
        <p:txBody>
          <a:bodyPr/>
          <a:lstStyle/>
          <a:p>
            <a:pPr algn="ctr"/>
            <a:r>
              <a:rPr lang="en-US" b="1" dirty="0" smtClean="0"/>
              <a:t>Concepción </a:t>
            </a:r>
            <a:r>
              <a:rPr lang="en-US" b="1" dirty="0"/>
              <a:t>Mission in San Antonio (1718)</a:t>
            </a:r>
            <a:r>
              <a:rPr lang="en-US" dirty="0"/>
              <a:t/>
            </a:r>
            <a:br>
              <a:rPr lang="en-US" dirty="0"/>
            </a:br>
            <a:endParaRPr lang="en-US" dirty="0"/>
          </a:p>
        </p:txBody>
      </p:sp>
      <p:sp>
        <p:nvSpPr>
          <p:cNvPr id="10244" name="Rectangle 4"/>
          <p:cNvSpPr>
            <a:spLocks noGrp="1" noChangeArrowheads="1"/>
          </p:cNvSpPr>
          <p:nvPr>
            <p:ph type="body" sz="half" idx="2"/>
          </p:nvPr>
        </p:nvSpPr>
        <p:spPr/>
        <p:txBody>
          <a:bodyPr/>
          <a:lstStyle/>
          <a:p>
            <a:endParaRPr lang="en-US" sz="2400"/>
          </a:p>
          <a:p>
            <a:endParaRPr lang="en-US" sz="2400"/>
          </a:p>
          <a:p>
            <a:endParaRPr lang="en-US" sz="2400"/>
          </a:p>
          <a:p>
            <a:endParaRPr lang="en-US" sz="2400"/>
          </a:p>
          <a:p>
            <a:endParaRPr lang="en-US" sz="2400"/>
          </a:p>
          <a:p>
            <a:endParaRPr lang="en-US" sz="2400"/>
          </a:p>
          <a:p>
            <a:endParaRPr lang="en-US" sz="2400"/>
          </a:p>
        </p:txBody>
      </p:sp>
      <p:pic>
        <p:nvPicPr>
          <p:cNvPr id="10245" name="Picture 5"/>
          <p:cNvPicPr>
            <a:picLocks noGrp="1" noChangeAspect="1" noChangeArrowheads="1"/>
          </p:cNvPicPr>
          <p:nvPr>
            <p:ph sz="half" idx="1"/>
          </p:nvPr>
        </p:nvPicPr>
        <p:blipFill>
          <a:blip r:embed="rId3" cstate="print"/>
          <a:srcRect/>
          <a:stretch>
            <a:fillRect/>
          </a:stretch>
        </p:blipFill>
        <p:spPr>
          <a:xfrm>
            <a:off x="1562100" y="2052638"/>
            <a:ext cx="6019800" cy="4805362"/>
          </a:xfrm>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219200"/>
          </a:xfrm>
        </p:spPr>
        <p:txBody>
          <a:bodyPr/>
          <a:lstStyle/>
          <a:p>
            <a:pPr algn="ctr"/>
            <a:r>
              <a:rPr lang="en-US" dirty="0"/>
              <a:t>San Antonio de Valero (1718)</a:t>
            </a:r>
            <a:br>
              <a:rPr lang="en-US" dirty="0"/>
            </a:br>
            <a:r>
              <a:rPr lang="en-US" sz="3200" dirty="0"/>
              <a:t>The Alamo</a:t>
            </a:r>
            <a:endParaRPr lang="en-US" dirty="0"/>
          </a:p>
        </p:txBody>
      </p:sp>
      <p:pic>
        <p:nvPicPr>
          <p:cNvPr id="13320" name="Picture 8" descr="DSCF2116"/>
          <p:cNvPicPr>
            <a:picLocks noChangeAspect="1" noChangeArrowheads="1"/>
          </p:cNvPicPr>
          <p:nvPr/>
        </p:nvPicPr>
        <p:blipFill>
          <a:blip r:embed="rId3" cstate="print"/>
          <a:srcRect/>
          <a:stretch>
            <a:fillRect/>
          </a:stretch>
        </p:blipFill>
        <p:spPr bwMode="auto">
          <a:xfrm>
            <a:off x="2486025" y="1295400"/>
            <a:ext cx="4171950" cy="5562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algn="ctr"/>
            <a:r>
              <a:rPr lang="es-ES" dirty="0" err="1" smtClean="0"/>
              <a:t>Mission</a:t>
            </a:r>
            <a:r>
              <a:rPr lang="es-ES" dirty="0" smtClean="0"/>
              <a:t> San José (1720)</a:t>
            </a:r>
            <a:endParaRPr lang="en-US" dirty="0"/>
          </a:p>
        </p:txBody>
      </p:sp>
      <p:sp>
        <p:nvSpPr>
          <p:cNvPr id="4" name="Text Placeholder 3"/>
          <p:cNvSpPr>
            <a:spLocks noGrp="1"/>
          </p:cNvSpPr>
          <p:nvPr>
            <p:ph type="body" sz="half" idx="2"/>
          </p:nvPr>
        </p:nvSpPr>
        <p:spPr>
          <a:xfrm>
            <a:off x="1619250" y="6019800"/>
            <a:ext cx="5905500" cy="533400"/>
          </a:xfrm>
        </p:spPr>
        <p:txBody>
          <a:bodyPr/>
          <a:lstStyle/>
          <a:p>
            <a:pPr algn="ctr">
              <a:buNone/>
            </a:pPr>
            <a:r>
              <a:rPr lang="en-US" b="1" dirty="0" smtClean="0"/>
              <a:t>Father Antonio </a:t>
            </a:r>
            <a:r>
              <a:rPr lang="en-US" b="1" dirty="0" err="1" smtClean="0"/>
              <a:t>Margil</a:t>
            </a:r>
            <a:r>
              <a:rPr lang="en-US" b="1" dirty="0" smtClean="0"/>
              <a:t> de </a:t>
            </a:r>
            <a:r>
              <a:rPr lang="en-US" b="1" dirty="0" err="1" smtClean="0"/>
              <a:t>Jesús</a:t>
            </a:r>
            <a:endParaRPr lang="en-US" b="1" dirty="0"/>
          </a:p>
        </p:txBody>
      </p:sp>
      <p:pic>
        <p:nvPicPr>
          <p:cNvPr id="38914" name="Picture 2" descr="http://upload.wikimedia.org/wikipedia/commons/e/e2/Mission_San_Jos%C3%A9_San_Antonio.JPG"/>
          <p:cNvPicPr>
            <a:picLocks noGrp="1" noChangeAspect="1" noChangeArrowheads="1"/>
          </p:cNvPicPr>
          <p:nvPr>
            <p:ph sz="half" idx="1"/>
          </p:nvPr>
        </p:nvPicPr>
        <p:blipFill>
          <a:blip r:embed="rId3" cstate="print"/>
          <a:srcRect/>
          <a:stretch>
            <a:fillRect/>
          </a:stretch>
        </p:blipFill>
        <p:spPr bwMode="auto">
          <a:xfrm>
            <a:off x="1511300" y="1295400"/>
            <a:ext cx="6121400" cy="45910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3" cstate="print"/>
          <a:srcRect/>
          <a:stretch>
            <a:fillRect/>
          </a:stretch>
        </p:blipFill>
        <p:spPr bwMode="auto">
          <a:xfrm>
            <a:off x="6096000" y="3962400"/>
            <a:ext cx="2289175" cy="2895600"/>
          </a:xfrm>
          <a:prstGeom prst="rect">
            <a:avLst/>
          </a:prstGeom>
          <a:noFill/>
          <a:ln w="9525">
            <a:noFill/>
            <a:miter lim="800000"/>
            <a:headEnd/>
            <a:tailEnd/>
          </a:ln>
          <a:effectLst/>
        </p:spPr>
      </p:pic>
      <p:sp>
        <p:nvSpPr>
          <p:cNvPr id="12296" name="Rectangle 8"/>
          <p:cNvSpPr>
            <a:spLocks noGrp="1" noChangeArrowheads="1"/>
          </p:cNvSpPr>
          <p:nvPr>
            <p:ph type="title"/>
          </p:nvPr>
        </p:nvSpPr>
        <p:spPr>
          <a:xfrm>
            <a:off x="381000" y="228600"/>
            <a:ext cx="8686800" cy="1219200"/>
          </a:xfrm>
        </p:spPr>
        <p:txBody>
          <a:bodyPr/>
          <a:lstStyle/>
          <a:p>
            <a:r>
              <a:rPr lang="en-US" dirty="0" smtClean="0"/>
              <a:t>La Bahía/Goliad Mission (</a:t>
            </a:r>
            <a:r>
              <a:rPr lang="en-US" dirty="0"/>
              <a:t>1722 &amp; 1749</a:t>
            </a:r>
            <a:r>
              <a:rPr lang="en-US" dirty="0" smtClean="0"/>
              <a:t>)</a:t>
            </a:r>
            <a:endParaRPr lang="en-US" dirty="0"/>
          </a:p>
        </p:txBody>
      </p:sp>
      <p:pic>
        <p:nvPicPr>
          <p:cNvPr id="12297" name="Picture 9"/>
          <p:cNvPicPr>
            <a:picLocks noGrp="1" noChangeAspect="1" noChangeArrowheads="1"/>
          </p:cNvPicPr>
          <p:nvPr>
            <p:ph sz="half" idx="1"/>
          </p:nvPr>
        </p:nvPicPr>
        <p:blipFill>
          <a:blip r:embed="rId4" cstate="print"/>
          <a:srcRect/>
          <a:stretch>
            <a:fillRect/>
          </a:stretch>
        </p:blipFill>
        <p:spPr>
          <a:xfrm>
            <a:off x="0" y="1600200"/>
            <a:ext cx="4868863" cy="5257800"/>
          </a:xfrm>
        </p:spPr>
      </p:pic>
      <p:sp>
        <p:nvSpPr>
          <p:cNvPr id="12298" name="Rectangle 10"/>
          <p:cNvSpPr>
            <a:spLocks noGrp="1" noChangeArrowheads="1"/>
          </p:cNvSpPr>
          <p:nvPr>
            <p:ph type="body" sz="half" idx="2"/>
          </p:nvPr>
        </p:nvSpPr>
        <p:spPr>
          <a:xfrm>
            <a:off x="4648200" y="2133600"/>
            <a:ext cx="4114800" cy="4114800"/>
          </a:xfrm>
        </p:spPr>
        <p:txBody>
          <a:bodyPr/>
          <a:lstStyle/>
          <a:p>
            <a:endParaRPr lang="en-US" sz="2400"/>
          </a:p>
          <a:p>
            <a:pPr>
              <a:buFont typeface="Wingdings" pitchFamily="2" charset="2"/>
              <a:buNone/>
            </a:pPr>
            <a:r>
              <a:rPr lang="en-US" sz="2400"/>
              <a:t>	</a:t>
            </a:r>
            <a:r>
              <a:rPr lang="en-US" sz="2400" b="1"/>
              <a:t>Originally built where Fort St. Louis was but later moved to Goliad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gn="ctr"/>
            <a:r>
              <a:rPr lang="en-US" dirty="0" smtClean="0"/>
              <a:t>Mission Santa Cruz de San </a:t>
            </a:r>
            <a:r>
              <a:rPr lang="en-US" dirty="0" err="1" smtClean="0"/>
              <a:t>S</a:t>
            </a:r>
            <a:r>
              <a:rPr lang="en-US" b="1" dirty="0" err="1" smtClean="0"/>
              <a:t>á</a:t>
            </a:r>
            <a:r>
              <a:rPr lang="en-US" dirty="0" err="1" smtClean="0"/>
              <a:t>ba</a:t>
            </a:r>
            <a:r>
              <a:rPr lang="en-US" dirty="0" smtClean="0"/>
              <a:t> (1757)</a:t>
            </a:r>
            <a:endParaRPr lang="en-US" dirty="0"/>
          </a:p>
        </p:txBody>
      </p:sp>
      <p:pic>
        <p:nvPicPr>
          <p:cNvPr id="39938" name="Picture 2" descr="http://ih1.redbubble.net/image.6647351.3255/flat,550x550,075,f.jpg"/>
          <p:cNvPicPr>
            <a:picLocks noGrp="1" noChangeAspect="1" noChangeArrowheads="1"/>
          </p:cNvPicPr>
          <p:nvPr>
            <p:ph sz="half" idx="1"/>
          </p:nvPr>
        </p:nvPicPr>
        <p:blipFill>
          <a:blip r:embed="rId3" cstate="print"/>
          <a:srcRect/>
          <a:stretch>
            <a:fillRect/>
          </a:stretch>
        </p:blipFill>
        <p:spPr bwMode="auto">
          <a:xfrm>
            <a:off x="1104900" y="1600199"/>
            <a:ext cx="6934200" cy="46143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143000"/>
          </a:xfrm>
        </p:spPr>
        <p:txBody>
          <a:bodyPr/>
          <a:lstStyle/>
          <a:p>
            <a:pPr algn="ctr"/>
            <a:r>
              <a:rPr lang="en-US" dirty="0"/>
              <a:t>Unit 4: Spanish &amp; Anglos Settle Texas</a:t>
            </a:r>
          </a:p>
        </p:txBody>
      </p:sp>
      <p:sp>
        <p:nvSpPr>
          <p:cNvPr id="2051" name="Rectangle 3"/>
          <p:cNvSpPr>
            <a:spLocks noGrp="1" noChangeArrowheads="1"/>
          </p:cNvSpPr>
          <p:nvPr>
            <p:ph type="subTitle" idx="1"/>
          </p:nvPr>
        </p:nvSpPr>
        <p:spPr>
          <a:xfrm>
            <a:off x="1371600" y="4191000"/>
            <a:ext cx="6400800" cy="1752600"/>
          </a:xfrm>
        </p:spPr>
        <p:txBody>
          <a:bodyPr/>
          <a:lstStyle/>
          <a:p>
            <a:pPr algn="ctr"/>
            <a:r>
              <a:rPr lang="en-US" sz="4000" dirty="0"/>
              <a:t>Spanish </a:t>
            </a:r>
            <a:r>
              <a:rPr lang="en-US" sz="4000" dirty="0" smtClean="0"/>
              <a:t>Missions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Review</a:t>
            </a:r>
          </a:p>
        </p:txBody>
      </p:sp>
      <p:sp>
        <p:nvSpPr>
          <p:cNvPr id="5123" name="Rectangle 3"/>
          <p:cNvSpPr>
            <a:spLocks noGrp="1" noChangeArrowheads="1"/>
          </p:cNvSpPr>
          <p:nvPr>
            <p:ph type="body" idx="1"/>
          </p:nvPr>
        </p:nvSpPr>
        <p:spPr>
          <a:xfrm>
            <a:off x="990600" y="2514600"/>
            <a:ext cx="7772400" cy="4114800"/>
          </a:xfrm>
        </p:spPr>
        <p:txBody>
          <a:bodyPr/>
          <a:lstStyle/>
          <a:p>
            <a:r>
              <a:rPr lang="en-US"/>
              <a:t>Native Americans alone in Texas</a:t>
            </a:r>
          </a:p>
          <a:p>
            <a:r>
              <a:rPr lang="en-US"/>
              <a:t>Spanish Explorers come to Texas</a:t>
            </a:r>
          </a:p>
          <a:p>
            <a:r>
              <a:rPr lang="en-US"/>
              <a:t>Spanish don’t find much gold and lose interest</a:t>
            </a:r>
          </a:p>
          <a:p>
            <a:r>
              <a:rPr lang="en-US"/>
              <a:t>French come</a:t>
            </a:r>
          </a:p>
          <a:p>
            <a:r>
              <a:rPr lang="en-US"/>
              <a:t>Spanish come back and build missions to “save” land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Vocabulary</a:t>
            </a:r>
          </a:p>
        </p:txBody>
      </p:sp>
      <p:sp>
        <p:nvSpPr>
          <p:cNvPr id="4099" name="Rectangle 3"/>
          <p:cNvSpPr>
            <a:spLocks noGrp="1" noChangeArrowheads="1"/>
          </p:cNvSpPr>
          <p:nvPr>
            <p:ph type="body" idx="1"/>
          </p:nvPr>
        </p:nvSpPr>
        <p:spPr>
          <a:xfrm>
            <a:off x="533400" y="2590800"/>
            <a:ext cx="8458200" cy="4114800"/>
          </a:xfrm>
        </p:spPr>
        <p:txBody>
          <a:bodyPr/>
          <a:lstStyle/>
          <a:p>
            <a:r>
              <a:rPr lang="en-US" sz="3600" b="1"/>
              <a:t>Settlement</a:t>
            </a:r>
            <a:r>
              <a:rPr lang="en-US" sz="3600"/>
              <a:t> =  a small community</a:t>
            </a:r>
          </a:p>
          <a:p>
            <a:r>
              <a:rPr lang="en-US" sz="3600" b="1"/>
              <a:t>Mission</a:t>
            </a:r>
            <a:r>
              <a:rPr lang="en-US" sz="3600"/>
              <a:t> = a religious settlement</a:t>
            </a:r>
          </a:p>
          <a:p>
            <a:r>
              <a:rPr lang="en-US" sz="3600" b="1"/>
              <a:t>Presidio </a:t>
            </a:r>
            <a:r>
              <a:rPr lang="en-US" sz="3600"/>
              <a:t>= a Spanish military outpost</a:t>
            </a:r>
          </a:p>
          <a:p>
            <a:r>
              <a:rPr lang="en-US" sz="3600" b="1"/>
              <a:t>Friar</a:t>
            </a:r>
            <a:r>
              <a:rPr lang="en-US" sz="3600"/>
              <a:t> = member of a Catholic religious order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886"/>
            <a:ext cx="8153400" cy="1219200"/>
          </a:xfrm>
        </p:spPr>
        <p:txBody>
          <a:bodyPr/>
          <a:lstStyle/>
          <a:p>
            <a:r>
              <a:rPr lang="en-US" dirty="0" smtClean="0"/>
              <a:t>European Claims in  North America</a:t>
            </a:r>
            <a:endParaRPr lang="en-US" dirty="0"/>
          </a:p>
        </p:txBody>
      </p:sp>
      <p:pic>
        <p:nvPicPr>
          <p:cNvPr id="4" name="Content Placeholder 3"/>
          <p:cNvPicPr>
            <a:picLocks noGrp="1" noChangeAspect="1"/>
          </p:cNvPicPr>
          <p:nvPr>
            <p:ph idx="1"/>
          </p:nvPr>
        </p:nvPicPr>
        <p:blipFill>
          <a:blip r:embed="rId2"/>
          <a:stretch>
            <a:fillRect/>
          </a:stretch>
        </p:blipFill>
        <p:spPr>
          <a:xfrm>
            <a:off x="1406769" y="2133600"/>
            <a:ext cx="7033846" cy="4572000"/>
          </a:xfrm>
          <a:prstGeom prst="rect">
            <a:avLst/>
          </a:prstGeom>
        </p:spPr>
      </p:pic>
    </p:spTree>
    <p:extLst>
      <p:ext uri="{BB962C8B-B14F-4D97-AF65-F5344CB8AC3E}">
        <p14:creationId xmlns:p14="http://schemas.microsoft.com/office/powerpoint/2010/main" val="134147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Spanish Missions</a:t>
            </a:r>
          </a:p>
        </p:txBody>
      </p:sp>
      <p:sp>
        <p:nvSpPr>
          <p:cNvPr id="1027" name="Rectangle 3"/>
          <p:cNvSpPr>
            <a:spLocks noGrp="1" noChangeArrowheads="1"/>
          </p:cNvSpPr>
          <p:nvPr>
            <p:ph type="body" idx="1"/>
          </p:nvPr>
        </p:nvSpPr>
        <p:spPr/>
        <p:txBody>
          <a:bodyPr/>
          <a:lstStyle/>
          <a:p>
            <a:pPr>
              <a:lnSpc>
                <a:spcPct val="90000"/>
              </a:lnSpc>
            </a:pPr>
            <a:r>
              <a:rPr lang="en-US" sz="2400" b="1" dirty="0"/>
              <a:t>Purpose: </a:t>
            </a:r>
          </a:p>
          <a:p>
            <a:pPr lvl="1">
              <a:lnSpc>
                <a:spcPct val="90000"/>
              </a:lnSpc>
            </a:pPr>
            <a:r>
              <a:rPr lang="en-US" sz="2000" b="1" dirty="0"/>
              <a:t>Claim land for Spain</a:t>
            </a:r>
          </a:p>
          <a:p>
            <a:pPr lvl="1">
              <a:lnSpc>
                <a:spcPct val="90000"/>
              </a:lnSpc>
            </a:pPr>
            <a:r>
              <a:rPr lang="en-US" sz="2000" b="1" dirty="0"/>
              <a:t>Convert Native Americans to Christianity</a:t>
            </a:r>
          </a:p>
          <a:p>
            <a:pPr lvl="1">
              <a:lnSpc>
                <a:spcPct val="90000"/>
              </a:lnSpc>
              <a:buFont typeface="Wingdings" pitchFamily="2" charset="2"/>
              <a:buNone/>
            </a:pPr>
            <a:endParaRPr lang="en-US" sz="2000" b="1" dirty="0"/>
          </a:p>
          <a:p>
            <a:pPr>
              <a:lnSpc>
                <a:spcPct val="90000"/>
              </a:lnSpc>
            </a:pPr>
            <a:r>
              <a:rPr lang="en-US" sz="2400" b="1" dirty="0"/>
              <a:t>First Mission:</a:t>
            </a:r>
          </a:p>
          <a:p>
            <a:pPr lvl="1">
              <a:lnSpc>
                <a:spcPct val="90000"/>
              </a:lnSpc>
            </a:pPr>
            <a:r>
              <a:rPr lang="en-US" sz="2000" b="1" dirty="0"/>
              <a:t>Corpus Christi de la Ysleta - 1682</a:t>
            </a:r>
          </a:p>
          <a:p>
            <a:pPr lvl="1">
              <a:lnSpc>
                <a:spcPct val="90000"/>
              </a:lnSpc>
              <a:buFont typeface="Wingdings" pitchFamily="2" charset="2"/>
              <a:buNone/>
            </a:pPr>
            <a:endParaRPr lang="en-US" sz="2000" b="1" dirty="0"/>
          </a:p>
          <a:p>
            <a:pPr>
              <a:lnSpc>
                <a:spcPct val="90000"/>
              </a:lnSpc>
            </a:pPr>
            <a:r>
              <a:rPr lang="en-US" sz="2400" b="1" dirty="0"/>
              <a:t>Most Famous Mission:</a:t>
            </a:r>
          </a:p>
          <a:p>
            <a:pPr lvl="1">
              <a:lnSpc>
                <a:spcPct val="90000"/>
              </a:lnSpc>
            </a:pPr>
            <a:r>
              <a:rPr lang="en-US" sz="2000" b="1" dirty="0"/>
              <a:t>San Antonio de Valero - 1718 (the Alamo)</a:t>
            </a:r>
          </a:p>
          <a:p>
            <a:pPr lvl="1">
              <a:lnSpc>
                <a:spcPct val="90000"/>
              </a:lnSpc>
              <a:buFont typeface="Wingdings" pitchFamily="2" charset="2"/>
              <a:buNone/>
            </a:pPr>
            <a:endParaRPr lang="en-US" sz="2000" b="1" dirty="0"/>
          </a:p>
          <a:p>
            <a:pPr>
              <a:lnSpc>
                <a:spcPct val="90000"/>
              </a:lnSpc>
            </a:pPr>
            <a:r>
              <a:rPr lang="en-US" sz="2400" b="1" dirty="0"/>
              <a:t>Abandoned Missions:</a:t>
            </a:r>
          </a:p>
          <a:p>
            <a:pPr lvl="1">
              <a:lnSpc>
                <a:spcPct val="90000"/>
              </a:lnSpc>
            </a:pPr>
            <a:r>
              <a:rPr lang="en-US" sz="2000" b="1" dirty="0"/>
              <a:t>French no longer threat so Spain abandons missions in 1773</a:t>
            </a:r>
          </a:p>
          <a:p>
            <a:pPr lvl="1">
              <a:lnSpc>
                <a:spcPct val="90000"/>
              </a:lnSpc>
            </a:pPr>
            <a:endParaRPr lang="en-US" sz="2000" b="1" dirty="0"/>
          </a:p>
          <a:p>
            <a:pPr lvl="1">
              <a:lnSpc>
                <a:spcPct val="90000"/>
              </a:lnSpc>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Spanish Presidios</a:t>
            </a:r>
          </a:p>
        </p:txBody>
      </p:sp>
      <p:sp>
        <p:nvSpPr>
          <p:cNvPr id="25603" name="Rectangle 3"/>
          <p:cNvSpPr>
            <a:spLocks noGrp="1" noChangeArrowheads="1"/>
          </p:cNvSpPr>
          <p:nvPr>
            <p:ph type="body" idx="1"/>
          </p:nvPr>
        </p:nvSpPr>
        <p:spPr/>
        <p:txBody>
          <a:bodyPr/>
          <a:lstStyle/>
          <a:p>
            <a:r>
              <a:rPr lang="en-US" b="1"/>
              <a:t>Purpose:</a:t>
            </a:r>
          </a:p>
          <a:p>
            <a:pPr lvl="1"/>
            <a:r>
              <a:rPr lang="en-US" b="1"/>
              <a:t>Protect Missions from French and Native American attacks</a:t>
            </a:r>
            <a:endParaRPr lang="en-US"/>
          </a:p>
        </p:txBody>
      </p:sp>
      <p:sp>
        <p:nvSpPr>
          <p:cNvPr id="25604" name="Text Box 4"/>
          <p:cNvSpPr txBox="1">
            <a:spLocks noChangeArrowheads="1"/>
          </p:cNvSpPr>
          <p:nvPr/>
        </p:nvSpPr>
        <p:spPr bwMode="auto">
          <a:xfrm>
            <a:off x="3124200" y="4419600"/>
            <a:ext cx="1981200" cy="457200"/>
          </a:xfrm>
          <a:prstGeom prst="rect">
            <a:avLst/>
          </a:prstGeom>
          <a:noFill/>
          <a:ln w="9525">
            <a:noFill/>
            <a:miter lim="800000"/>
            <a:headEnd/>
            <a:tailEnd/>
          </a:ln>
        </p:spPr>
        <p:txBody>
          <a:bodyPr>
            <a:spAutoFit/>
          </a:bodyPr>
          <a:lstStyle/>
          <a:p>
            <a:pPr>
              <a:spcBef>
                <a:spcPct val="50000"/>
              </a:spcBef>
            </a:pPr>
            <a:r>
              <a:rPr lang="en-US" b="1"/>
              <a:t>Presidio</a:t>
            </a:r>
          </a:p>
        </p:txBody>
      </p:sp>
      <p:sp>
        <p:nvSpPr>
          <p:cNvPr id="25605" name="Text Box 5"/>
          <p:cNvSpPr txBox="1">
            <a:spLocks noChangeArrowheads="1"/>
          </p:cNvSpPr>
          <p:nvPr/>
        </p:nvSpPr>
        <p:spPr bwMode="auto">
          <a:xfrm>
            <a:off x="1066800" y="4114800"/>
            <a:ext cx="1524000" cy="457200"/>
          </a:xfrm>
          <a:prstGeom prst="rect">
            <a:avLst/>
          </a:prstGeom>
          <a:noFill/>
          <a:ln w="9525">
            <a:noFill/>
            <a:miter lim="800000"/>
            <a:headEnd/>
            <a:tailEnd/>
          </a:ln>
        </p:spPr>
        <p:txBody>
          <a:bodyPr>
            <a:spAutoFit/>
          </a:bodyPr>
          <a:lstStyle/>
          <a:p>
            <a:pPr>
              <a:spcBef>
                <a:spcPct val="50000"/>
              </a:spcBef>
            </a:pPr>
            <a:r>
              <a:rPr lang="en-US"/>
              <a:t>Mission</a:t>
            </a:r>
          </a:p>
        </p:txBody>
      </p:sp>
      <p:sp>
        <p:nvSpPr>
          <p:cNvPr id="25606" name="Text Box 6"/>
          <p:cNvSpPr txBox="1">
            <a:spLocks noChangeArrowheads="1"/>
          </p:cNvSpPr>
          <p:nvPr/>
        </p:nvSpPr>
        <p:spPr bwMode="auto">
          <a:xfrm>
            <a:off x="4876800" y="5257800"/>
            <a:ext cx="1676400" cy="457200"/>
          </a:xfrm>
          <a:prstGeom prst="rect">
            <a:avLst/>
          </a:prstGeom>
          <a:noFill/>
          <a:ln w="9525">
            <a:noFill/>
            <a:miter lim="800000"/>
            <a:headEnd/>
            <a:tailEnd/>
          </a:ln>
        </p:spPr>
        <p:txBody>
          <a:bodyPr>
            <a:spAutoFit/>
          </a:bodyPr>
          <a:lstStyle/>
          <a:p>
            <a:pPr>
              <a:spcBef>
                <a:spcPct val="50000"/>
              </a:spcBef>
            </a:pPr>
            <a:r>
              <a:rPr lang="en-US"/>
              <a:t>Mission</a:t>
            </a:r>
          </a:p>
        </p:txBody>
      </p:sp>
      <p:sp>
        <p:nvSpPr>
          <p:cNvPr id="25607" name="Text Box 7"/>
          <p:cNvSpPr txBox="1">
            <a:spLocks noChangeArrowheads="1"/>
          </p:cNvSpPr>
          <p:nvPr/>
        </p:nvSpPr>
        <p:spPr bwMode="auto">
          <a:xfrm>
            <a:off x="4876800" y="3962400"/>
            <a:ext cx="2209800" cy="457200"/>
          </a:xfrm>
          <a:prstGeom prst="rect">
            <a:avLst/>
          </a:prstGeom>
          <a:noFill/>
          <a:ln w="9525">
            <a:noFill/>
            <a:miter lim="800000"/>
            <a:headEnd/>
            <a:tailEnd/>
          </a:ln>
        </p:spPr>
        <p:txBody>
          <a:bodyPr>
            <a:spAutoFit/>
          </a:bodyPr>
          <a:lstStyle/>
          <a:p>
            <a:pPr>
              <a:spcBef>
                <a:spcPct val="50000"/>
              </a:spcBef>
            </a:pPr>
            <a:r>
              <a:rPr lang="en-US"/>
              <a:t>Mission</a:t>
            </a:r>
          </a:p>
        </p:txBody>
      </p:sp>
      <p:sp>
        <p:nvSpPr>
          <p:cNvPr id="25608" name="Text Box 8"/>
          <p:cNvSpPr txBox="1">
            <a:spLocks noChangeArrowheads="1"/>
          </p:cNvSpPr>
          <p:nvPr/>
        </p:nvSpPr>
        <p:spPr bwMode="auto">
          <a:xfrm>
            <a:off x="1371600" y="5334000"/>
            <a:ext cx="1676400" cy="457200"/>
          </a:xfrm>
          <a:prstGeom prst="rect">
            <a:avLst/>
          </a:prstGeom>
          <a:noFill/>
          <a:ln w="9525">
            <a:noFill/>
            <a:miter lim="800000"/>
            <a:headEnd/>
            <a:tailEnd/>
          </a:ln>
        </p:spPr>
        <p:txBody>
          <a:bodyPr>
            <a:spAutoFit/>
          </a:bodyPr>
          <a:lstStyle/>
          <a:p>
            <a:pPr>
              <a:spcBef>
                <a:spcPct val="50000"/>
              </a:spcBef>
            </a:pPr>
            <a:r>
              <a:rPr lang="en-US"/>
              <a:t>Mission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Settlements</a:t>
            </a:r>
            <a:endParaRPr lang="en-US" dirty="0"/>
          </a:p>
        </p:txBody>
      </p:sp>
      <p:sp>
        <p:nvSpPr>
          <p:cNvPr id="3" name="Content Placeholder 2"/>
          <p:cNvSpPr>
            <a:spLocks noGrp="1"/>
          </p:cNvSpPr>
          <p:nvPr>
            <p:ph idx="1"/>
          </p:nvPr>
        </p:nvSpPr>
        <p:spPr>
          <a:xfrm>
            <a:off x="685800" y="2590800"/>
            <a:ext cx="7772400" cy="3657600"/>
          </a:xfrm>
        </p:spPr>
        <p:txBody>
          <a:bodyPr/>
          <a:lstStyle/>
          <a:p>
            <a:r>
              <a:rPr lang="en-US" dirty="0" smtClean="0"/>
              <a:t>San Antonio becomes the first official settlement in Texas.  </a:t>
            </a:r>
          </a:p>
          <a:p>
            <a:r>
              <a:rPr lang="en-US" dirty="0" smtClean="0"/>
              <a:t>Later it becomes the first capital of Texas under Spanish rule.</a:t>
            </a:r>
          </a:p>
          <a:p>
            <a:r>
              <a:rPr lang="en-US" dirty="0" smtClean="0"/>
              <a:t>Started because soldiers wanted to bring their families with them.</a:t>
            </a:r>
            <a:endParaRPr lang="en-US" dirty="0"/>
          </a:p>
        </p:txBody>
      </p:sp>
    </p:spTree>
    <p:extLst>
      <p:ext uri="{BB962C8B-B14F-4D97-AF65-F5344CB8AC3E}">
        <p14:creationId xmlns:p14="http://schemas.microsoft.com/office/powerpoint/2010/main" val="184690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Spanish Texas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8784197"/>
              </p:ext>
            </p:extLst>
          </p:nvPr>
        </p:nvGraphicFramePr>
        <p:xfrm>
          <a:off x="533400" y="1752600"/>
          <a:ext cx="8229600" cy="4682836"/>
        </p:xfrm>
        <a:graphic>
          <a:graphicData uri="http://schemas.openxmlformats.org/drawingml/2006/table">
            <a:tbl>
              <a:tblPr firstRow="1" bandRow="1">
                <a:tableStyleId>{5C22544A-7EE6-4342-B048-85BDC9FD1C3A}</a:tableStyleId>
              </a:tblPr>
              <a:tblGrid>
                <a:gridCol w="2743200"/>
                <a:gridCol w="2743200"/>
                <a:gridCol w="2743200"/>
              </a:tblGrid>
              <a:tr h="659476">
                <a:tc>
                  <a:txBody>
                    <a:bodyPr/>
                    <a:lstStyle/>
                    <a:p>
                      <a:r>
                        <a:rPr lang="en-US" sz="2800" dirty="0" smtClean="0">
                          <a:solidFill>
                            <a:schemeClr val="tx1"/>
                          </a:solidFill>
                        </a:rPr>
                        <a:t>Friars</a:t>
                      </a:r>
                      <a:endParaRPr lang="en-US" sz="2800" dirty="0">
                        <a:solidFill>
                          <a:schemeClr val="tx1"/>
                        </a:solidFill>
                      </a:endParaRPr>
                    </a:p>
                  </a:txBody>
                  <a:tcPr/>
                </a:tc>
                <a:tc>
                  <a:txBody>
                    <a:bodyPr/>
                    <a:lstStyle/>
                    <a:p>
                      <a:r>
                        <a:rPr lang="en-US" sz="2800" dirty="0" smtClean="0">
                          <a:solidFill>
                            <a:schemeClr val="tx1"/>
                          </a:solidFill>
                        </a:rPr>
                        <a:t>Soldiers</a:t>
                      </a:r>
                      <a:endParaRPr lang="en-US" sz="2800" dirty="0">
                        <a:solidFill>
                          <a:schemeClr val="tx1"/>
                        </a:solidFill>
                      </a:endParaRPr>
                    </a:p>
                  </a:txBody>
                  <a:tcPr/>
                </a:tc>
                <a:tc>
                  <a:txBody>
                    <a:bodyPr/>
                    <a:lstStyle/>
                    <a:p>
                      <a:r>
                        <a:rPr lang="en-US" sz="2800" dirty="0" smtClean="0">
                          <a:solidFill>
                            <a:schemeClr val="tx1"/>
                          </a:solidFill>
                        </a:rPr>
                        <a:t>Natives</a:t>
                      </a:r>
                      <a:endParaRPr lang="en-US" sz="2800" dirty="0">
                        <a:solidFill>
                          <a:schemeClr val="tx1"/>
                        </a:solidFill>
                      </a:endParaRPr>
                    </a:p>
                  </a:txBody>
                  <a:tcPr/>
                </a:tc>
              </a:tr>
              <a:tr h="1163782">
                <a:tc>
                  <a:txBody>
                    <a:bodyPr/>
                    <a:lstStyle/>
                    <a:p>
                      <a:r>
                        <a:rPr lang="en-US" sz="2400" dirty="0" smtClean="0"/>
                        <a:t>Convert Natives</a:t>
                      </a:r>
                      <a:endParaRPr lang="en-US" sz="2400" dirty="0"/>
                    </a:p>
                  </a:txBody>
                  <a:tcPr/>
                </a:tc>
                <a:tc>
                  <a:txBody>
                    <a:bodyPr/>
                    <a:lstStyle/>
                    <a:p>
                      <a:r>
                        <a:rPr lang="en-US" sz="2400" dirty="0" smtClean="0"/>
                        <a:t>Protect from Native and French Attacks</a:t>
                      </a:r>
                      <a:endParaRPr lang="en-US" sz="2400" dirty="0"/>
                    </a:p>
                  </a:txBody>
                  <a:tcPr/>
                </a:tc>
                <a:tc>
                  <a:txBody>
                    <a:bodyPr/>
                    <a:lstStyle/>
                    <a:p>
                      <a:r>
                        <a:rPr lang="en-US" sz="2400" dirty="0" smtClean="0"/>
                        <a:t>Learned Spanish and about Catholicism</a:t>
                      </a:r>
                      <a:r>
                        <a:rPr lang="en-US" sz="2400" baseline="0" dirty="0" smtClean="0"/>
                        <a:t> </a:t>
                      </a:r>
                      <a:endParaRPr lang="en-US" sz="2400" dirty="0"/>
                    </a:p>
                  </a:txBody>
                  <a:tcPr/>
                </a:tc>
              </a:tr>
              <a:tr h="814647">
                <a:tc>
                  <a:txBody>
                    <a:bodyPr/>
                    <a:lstStyle/>
                    <a:p>
                      <a:r>
                        <a:rPr lang="en-US" sz="2400" dirty="0" smtClean="0"/>
                        <a:t>Pray, Eat, Relax</a:t>
                      </a:r>
                      <a:r>
                        <a:rPr lang="en-US" sz="2400" baseline="0" dirty="0" smtClean="0"/>
                        <a:t>, and Study</a:t>
                      </a:r>
                      <a:endParaRPr lang="en-US" sz="2400" dirty="0"/>
                    </a:p>
                  </a:txBody>
                  <a:tcPr/>
                </a:tc>
                <a:tc>
                  <a:txBody>
                    <a:bodyPr/>
                    <a:lstStyle/>
                    <a:p>
                      <a:r>
                        <a:rPr lang="en-US" sz="2400" dirty="0" smtClean="0"/>
                        <a:t>Find Natives that have left the mission</a:t>
                      </a:r>
                      <a:endParaRPr lang="en-US" sz="2400" dirty="0"/>
                    </a:p>
                  </a:txBody>
                  <a:tcPr/>
                </a:tc>
                <a:tc>
                  <a:txBody>
                    <a:bodyPr/>
                    <a:lstStyle/>
                    <a:p>
                      <a:r>
                        <a:rPr lang="en-US" sz="2400" dirty="0" smtClean="0"/>
                        <a:t>Farming, cooking,</a:t>
                      </a:r>
                      <a:r>
                        <a:rPr lang="en-US" sz="2400" baseline="0" dirty="0" smtClean="0"/>
                        <a:t> cleaning</a:t>
                      </a:r>
                      <a:endParaRPr lang="en-US" sz="2400" dirty="0"/>
                    </a:p>
                  </a:txBody>
                  <a:tcPr/>
                </a:tc>
              </a:tr>
              <a:tr h="814647">
                <a:tc>
                  <a:txBody>
                    <a:bodyPr/>
                    <a:lstStyle/>
                    <a:p>
                      <a:r>
                        <a:rPr lang="en-US" sz="2400" dirty="0" smtClean="0"/>
                        <a:t>Supervise the Natives work</a:t>
                      </a:r>
                      <a:endParaRPr lang="en-US" sz="2400" dirty="0"/>
                    </a:p>
                  </a:txBody>
                  <a:tcPr/>
                </a:tc>
                <a:tc>
                  <a:txBody>
                    <a:bodyPr/>
                    <a:lstStyle/>
                    <a:p>
                      <a:r>
                        <a:rPr lang="en-US" sz="2400" dirty="0" smtClean="0"/>
                        <a:t>Get supplies to the mission</a:t>
                      </a:r>
                      <a:endParaRPr lang="en-US" sz="2400" dirty="0"/>
                    </a:p>
                  </a:txBody>
                  <a:tcPr/>
                </a:tc>
                <a:tc>
                  <a:txBody>
                    <a:bodyPr/>
                    <a:lstStyle/>
                    <a:p>
                      <a:r>
                        <a:rPr lang="en-US" sz="2400" dirty="0" smtClean="0"/>
                        <a:t>Building the mission</a:t>
                      </a:r>
                      <a:endParaRPr lang="en-US" sz="2400" dirty="0"/>
                    </a:p>
                  </a:txBody>
                  <a:tcPr/>
                </a:tc>
              </a:tr>
              <a:tr h="814647">
                <a:tc>
                  <a:txBody>
                    <a:bodyPr/>
                    <a:lstStyle/>
                    <a:p>
                      <a:r>
                        <a:rPr lang="en-US" sz="2400" dirty="0" smtClean="0"/>
                        <a:t>Teach Natives Spanish</a:t>
                      </a:r>
                      <a:endParaRPr lang="en-US" sz="2400" dirty="0"/>
                    </a:p>
                  </a:txBody>
                  <a:tcPr/>
                </a:tc>
                <a:tc>
                  <a:txBody>
                    <a:bodyPr/>
                    <a:lstStyle/>
                    <a:p>
                      <a:endParaRPr lang="en-US" sz="2400" dirty="0"/>
                    </a:p>
                  </a:txBody>
                  <a:tcPr/>
                </a:tc>
                <a:tc>
                  <a:txBody>
                    <a:bodyPr/>
                    <a:lstStyle/>
                    <a:p>
                      <a:r>
                        <a:rPr lang="en-US" sz="2400" dirty="0" smtClean="0"/>
                        <a:t>Learning Spanish crafts</a:t>
                      </a:r>
                      <a:endParaRPr lang="en-US" sz="2400" dirty="0"/>
                    </a:p>
                  </a:txBody>
                  <a:tcPr/>
                </a:tc>
              </a:tr>
            </a:tbl>
          </a:graphicData>
        </a:graphic>
      </p:graphicFrame>
    </p:spTree>
    <p:extLst>
      <p:ext uri="{BB962C8B-B14F-4D97-AF65-F5344CB8AC3E}">
        <p14:creationId xmlns:p14="http://schemas.microsoft.com/office/powerpoint/2010/main" val="871579553"/>
      </p:ext>
    </p:extLst>
  </p:cSld>
  <p:clrMapOvr>
    <a:masterClrMapping/>
  </p:clrMapOvr>
</p:sld>
</file>

<file path=ppt/theme/theme1.xml><?xml version="1.0" encoding="utf-8"?>
<a:theme xmlns:a="http://schemas.openxmlformats.org/drawingml/2006/main" name="Flame">
  <a:themeElements>
    <a:clrScheme name="Flame 1">
      <a:dk1>
        <a:srgbClr val="000000"/>
      </a:dk1>
      <a:lt1>
        <a:srgbClr val="FFFFFF"/>
      </a:lt1>
      <a:dk2>
        <a:srgbClr val="000000"/>
      </a:dk2>
      <a:lt2>
        <a:srgbClr val="808080"/>
      </a:lt2>
      <a:accent1>
        <a:srgbClr val="FFCC01"/>
      </a:accent1>
      <a:accent2>
        <a:srgbClr val="F63000"/>
      </a:accent2>
      <a:accent3>
        <a:srgbClr val="FFFFFF"/>
      </a:accent3>
      <a:accent4>
        <a:srgbClr val="000000"/>
      </a:accent4>
      <a:accent5>
        <a:srgbClr val="FFE2AA"/>
      </a:accent5>
      <a:accent6>
        <a:srgbClr val="DF2A00"/>
      </a:accent6>
      <a:hlink>
        <a:srgbClr val="009999"/>
      </a:hlink>
      <a:folHlink>
        <a:srgbClr val="99CC00"/>
      </a:folHlink>
    </a:clrScheme>
    <a:fontScheme name="Flame">
      <a:majorFont>
        <a:latin typeface="Impact"/>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Flame 1">
        <a:dk1>
          <a:srgbClr val="000000"/>
        </a:dk1>
        <a:lt1>
          <a:srgbClr val="FFFFFF"/>
        </a:lt1>
        <a:dk2>
          <a:srgbClr val="000000"/>
        </a:dk2>
        <a:lt2>
          <a:srgbClr val="808080"/>
        </a:lt2>
        <a:accent1>
          <a:srgbClr val="FFCC01"/>
        </a:accent1>
        <a:accent2>
          <a:srgbClr val="F63000"/>
        </a:accent2>
        <a:accent3>
          <a:srgbClr val="FFFFFF"/>
        </a:accent3>
        <a:accent4>
          <a:srgbClr val="000000"/>
        </a:accent4>
        <a:accent5>
          <a:srgbClr val="FFE2AA"/>
        </a:accent5>
        <a:accent6>
          <a:srgbClr val="DF2A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2004:Templates:Presentations:Designs:Flame</Template>
  <TotalTime>8126</TotalTime>
  <Words>644</Words>
  <Application>Microsoft Office PowerPoint</Application>
  <PresentationFormat>On-screen Show (4:3)</PresentationFormat>
  <Paragraphs>95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Impact</vt:lpstr>
      <vt:lpstr>Tahoma</vt:lpstr>
      <vt:lpstr>Wingdings</vt:lpstr>
      <vt:lpstr>Flame</vt:lpstr>
      <vt:lpstr>Warm-Up: </vt:lpstr>
      <vt:lpstr>Unit 4: Spanish &amp; Anglos Settle Texas</vt:lpstr>
      <vt:lpstr>Review</vt:lpstr>
      <vt:lpstr>Vocabulary</vt:lpstr>
      <vt:lpstr>European Claims in  North America</vt:lpstr>
      <vt:lpstr>Spanish Missions</vt:lpstr>
      <vt:lpstr>Spanish Presidios</vt:lpstr>
      <vt:lpstr>Spanish Settlements</vt:lpstr>
      <vt:lpstr>Life in Spanish Texas </vt:lpstr>
      <vt:lpstr>PowerPoint Presentation</vt:lpstr>
      <vt:lpstr>PowerPoint Presentation</vt:lpstr>
      <vt:lpstr>PowerPoint Presentation</vt:lpstr>
      <vt:lpstr>Concepción Mission in San Antonio (1718) </vt:lpstr>
      <vt:lpstr>San Antonio de Valero (1718) The Alamo</vt:lpstr>
      <vt:lpstr>Mission San José (1720)</vt:lpstr>
      <vt:lpstr>La Bahía/Goliad Mission (1722 &amp; 1749)</vt:lpstr>
      <vt:lpstr>Mission Santa Cruz de San Sába (1757)</vt:lpstr>
    </vt:vector>
  </TitlesOfParts>
  <Company>Erin Milligan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dc:title>
  <dc:creator>Erin Milligan</dc:creator>
  <cp:lastModifiedBy>Brame, Victoria L</cp:lastModifiedBy>
  <cp:revision>83</cp:revision>
  <dcterms:created xsi:type="dcterms:W3CDTF">2008-11-16T22:28:07Z</dcterms:created>
  <dcterms:modified xsi:type="dcterms:W3CDTF">2014-11-03T14:35:48Z</dcterms:modified>
</cp:coreProperties>
</file>