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83" r:id="rId9"/>
    <p:sldId id="284" r:id="rId10"/>
    <p:sldId id="263" r:id="rId11"/>
    <p:sldId id="264" r:id="rId12"/>
    <p:sldId id="294" r:id="rId13"/>
    <p:sldId id="286" r:id="rId14"/>
    <p:sldId id="265" r:id="rId15"/>
    <p:sldId id="266" r:id="rId16"/>
    <p:sldId id="267" r:id="rId17"/>
    <p:sldId id="268" r:id="rId18"/>
    <p:sldId id="271" r:id="rId19"/>
    <p:sldId id="272" r:id="rId20"/>
    <p:sldId id="287" r:id="rId21"/>
    <p:sldId id="288" r:id="rId22"/>
    <p:sldId id="273" r:id="rId23"/>
    <p:sldId id="274" r:id="rId24"/>
    <p:sldId id="291" r:id="rId25"/>
    <p:sldId id="292" r:id="rId26"/>
    <p:sldId id="279" r:id="rId27"/>
    <p:sldId id="276" r:id="rId28"/>
    <p:sldId id="277" r:id="rId29"/>
    <p:sldId id="278" r:id="rId30"/>
    <p:sldId id="280" r:id="rId31"/>
    <p:sldId id="281" r:id="rId32"/>
    <p:sldId id="282" r:id="rId33"/>
    <p:sldId id="289" r:id="rId34"/>
    <p:sldId id="290" r:id="rId35"/>
    <p:sldId id="29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Snapshot #1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Snapshot will be September 24 (Red) and September 25 (Purple)!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85359"/>
          </a:xfrm>
        </p:spPr>
        <p:txBody>
          <a:bodyPr/>
          <a:lstStyle/>
          <a:p>
            <a:r>
              <a:rPr lang="en-US" dirty="0"/>
              <a:t>What would be </a:t>
            </a:r>
            <a:r>
              <a:rPr lang="en-US" dirty="0" smtClean="0"/>
              <a:t>a valid conclusion based on evidence from the 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Alonso </a:t>
            </a:r>
            <a:r>
              <a:rPr lang="en-US" sz="2400" dirty="0" err="1"/>
              <a:t>Álvarez</a:t>
            </a:r>
            <a:r>
              <a:rPr lang="en-US" sz="2400" dirty="0"/>
              <a:t> de </a:t>
            </a:r>
            <a:r>
              <a:rPr lang="en-US" sz="2400" dirty="0" smtClean="0"/>
              <a:t>Pineda was a skilled cartographer from Spain who gained map-making experience during the 1500s. He bravely led several expeditions </a:t>
            </a:r>
            <a:r>
              <a:rPr lang="en-US" sz="2400" dirty="0"/>
              <a:t>to map the western coastlines of the Gulf of Mexico, from the Yucatán Peninsula to </a:t>
            </a:r>
            <a:r>
              <a:rPr lang="en-US" sz="2400" dirty="0" smtClean="0"/>
              <a:t>the </a:t>
            </a:r>
            <a:r>
              <a:rPr lang="en-US" sz="2400" dirty="0" err="1" smtClean="0"/>
              <a:t>Panuco</a:t>
            </a:r>
            <a:r>
              <a:rPr lang="en-US" sz="2400" dirty="0" smtClean="0"/>
              <a:t> River, </a:t>
            </a:r>
            <a:r>
              <a:rPr lang="en-US" sz="2400" dirty="0"/>
              <a:t>just north </a:t>
            </a:r>
            <a:r>
              <a:rPr lang="en-US" sz="2400" dirty="0" smtClean="0"/>
              <a:t>of Veracruz. During his expeditions, he disproved </a:t>
            </a:r>
            <a:r>
              <a:rPr lang="en-US" sz="2400" dirty="0"/>
              <a:t>the idea of a sea passage to </a:t>
            </a:r>
            <a:r>
              <a:rPr lang="en-US" sz="2400" dirty="0" smtClean="0"/>
              <a:t>Asia, and established the boundaries of the Gulf of Mexico. This included the coastlines of Florida, </a:t>
            </a:r>
            <a:r>
              <a:rPr lang="en-US" sz="2400" dirty="0"/>
              <a:t>Alabama, Mississippi, Louisiana, and </a:t>
            </a:r>
            <a:r>
              <a:rPr lang="en-US" sz="2400" dirty="0" smtClean="0"/>
              <a:t>Texas. His map is the first known document of Texas history!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19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Open-ended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85359"/>
          </a:xfrm>
        </p:spPr>
        <p:txBody>
          <a:bodyPr/>
          <a:lstStyle/>
          <a:p>
            <a:r>
              <a:rPr lang="en-US" dirty="0"/>
              <a:t>What word choice shows bias within this excerpt?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Alonso </a:t>
            </a:r>
            <a:r>
              <a:rPr lang="en-US" sz="2400" dirty="0" err="1"/>
              <a:t>Álvarez</a:t>
            </a:r>
            <a:r>
              <a:rPr lang="en-US" sz="2400" dirty="0"/>
              <a:t> de </a:t>
            </a:r>
            <a:r>
              <a:rPr lang="en-US" sz="2400" dirty="0" smtClean="0"/>
              <a:t>Pineda was a skilled cartographer from Spain who gained map-making experience during the 1500s. He bravely led several expeditions </a:t>
            </a:r>
            <a:r>
              <a:rPr lang="en-US" sz="2400" dirty="0"/>
              <a:t>to map the western coastlines of the Gulf of Mexico, from the Yucatán Peninsula to </a:t>
            </a:r>
            <a:r>
              <a:rPr lang="en-US" sz="2400" dirty="0" smtClean="0"/>
              <a:t>the </a:t>
            </a:r>
            <a:r>
              <a:rPr lang="en-US" sz="2400" dirty="0" err="1" smtClean="0"/>
              <a:t>Panuco</a:t>
            </a:r>
            <a:r>
              <a:rPr lang="en-US" sz="2400" dirty="0" smtClean="0"/>
              <a:t> River, </a:t>
            </a:r>
            <a:r>
              <a:rPr lang="en-US" sz="2400" dirty="0"/>
              <a:t>just north </a:t>
            </a:r>
            <a:r>
              <a:rPr lang="en-US" sz="2400" dirty="0" smtClean="0"/>
              <a:t>of Veracruz. During his expeditions, he disproved </a:t>
            </a:r>
            <a:r>
              <a:rPr lang="en-US" sz="2400" dirty="0"/>
              <a:t>the idea of a sea passage to </a:t>
            </a:r>
            <a:r>
              <a:rPr lang="en-US" sz="2400" dirty="0" smtClean="0"/>
              <a:t>Asia, and established the boundaries of the Gulf of Mexico. This included the coastlines of Florida, </a:t>
            </a:r>
            <a:r>
              <a:rPr lang="en-US" sz="2400" dirty="0"/>
              <a:t>Alabama, Mississippi, Louisiana, and </a:t>
            </a:r>
            <a:r>
              <a:rPr lang="en-US" sz="2400" dirty="0" smtClean="0"/>
              <a:t>Texas. His map is the first known document of Texas history!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66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Skilled</a:t>
            </a:r>
          </a:p>
          <a:p>
            <a:r>
              <a:rPr lang="en-US" sz="2400" dirty="0" smtClean="0"/>
              <a:t>Bravely</a:t>
            </a:r>
          </a:p>
          <a:p>
            <a:r>
              <a:rPr lang="en-US" sz="2400" dirty="0" smtClean="0"/>
              <a:t>Watch for opinion words!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5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33486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might an archaeologist conclude by analyzing the artifact in the image?</a:t>
            </a:r>
            <a:endParaRPr lang="en-US" dirty="0"/>
          </a:p>
        </p:txBody>
      </p:sp>
      <p:pic>
        <p:nvPicPr>
          <p:cNvPr id="3074" name="Picture 2" descr="http://www.texasarrowheads.com/featured-artifacts/andice-eccentric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255044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69558" y="5931957"/>
            <a:ext cx="345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Found in Texas; before 1500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85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arrowhead suggests that the first Texans (Native Americans) used bows and arrows as an important tool for hunting.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309423"/>
          </a:xfrm>
        </p:spPr>
        <p:txBody>
          <a:bodyPr/>
          <a:lstStyle/>
          <a:p>
            <a:r>
              <a:rPr lang="en-US" dirty="0" smtClean="0"/>
              <a:t>Categorize possible causes of exploration using ESP.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Desire to spread religion</a:t>
            </a:r>
          </a:p>
          <a:p>
            <a:r>
              <a:rPr lang="en-US" sz="4000" dirty="0" smtClean="0"/>
              <a:t>Desire to build an empire</a:t>
            </a:r>
          </a:p>
          <a:p>
            <a:r>
              <a:rPr lang="en-US" sz="4000" dirty="0" smtClean="0"/>
              <a:t>Desire to find gold</a:t>
            </a:r>
          </a:p>
        </p:txBody>
      </p:sp>
    </p:spTree>
    <p:extLst>
      <p:ext uri="{BB962C8B-B14F-4D97-AF65-F5344CB8AC3E}">
        <p14:creationId xmlns:p14="http://schemas.microsoft.com/office/powerpoint/2010/main" val="1396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= Economic; S = Social; P = 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 = Desire </a:t>
            </a:r>
            <a:r>
              <a:rPr lang="en-US" sz="4000" dirty="0"/>
              <a:t>to find </a:t>
            </a:r>
            <a:r>
              <a:rPr lang="en-US" sz="4000" dirty="0" smtClean="0"/>
              <a:t>gold</a:t>
            </a:r>
          </a:p>
          <a:p>
            <a:pPr marL="0" indent="0">
              <a:buNone/>
            </a:pPr>
            <a:r>
              <a:rPr lang="en-US" sz="4000" dirty="0" smtClean="0"/>
              <a:t>S = Desire to spread religion</a:t>
            </a:r>
          </a:p>
          <a:p>
            <a:pPr marL="0" indent="0">
              <a:buNone/>
            </a:pPr>
            <a:r>
              <a:rPr lang="en-US" sz="4000" dirty="0" smtClean="0"/>
              <a:t>P = Desire </a:t>
            </a:r>
            <a:r>
              <a:rPr lang="en-US" sz="4000" dirty="0"/>
              <a:t>to build an </a:t>
            </a:r>
            <a:r>
              <a:rPr lang="en-US" sz="4000" dirty="0" smtClean="0"/>
              <a:t>empire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12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this poem?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54047"/>
            <a:ext cx="10554574" cy="4635713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buNone/>
            </a:pPr>
            <a:r>
              <a:rPr lang="en-US" b="1" i="1" dirty="0" smtClean="0"/>
              <a:t>In the Nacreous Hours </a:t>
            </a:r>
            <a:r>
              <a:rPr lang="en-US" b="1" dirty="0" smtClean="0"/>
              <a:t>by Larry D. Thomas</a:t>
            </a:r>
          </a:p>
          <a:p>
            <a:pPr marL="0" indent="0" fontAlgn="t">
              <a:buNone/>
            </a:pPr>
            <a:r>
              <a:rPr lang="en-US" dirty="0" smtClean="0"/>
              <a:t>before </a:t>
            </a:r>
            <a:r>
              <a:rPr lang="en-US" dirty="0"/>
              <a:t>the Great Storm of 1900,</a:t>
            </a:r>
            <a:br>
              <a:rPr lang="en-US" dirty="0"/>
            </a:br>
            <a:r>
              <a:rPr lang="en-US" dirty="0"/>
              <a:t>a calm breeze rustles palm fronds</a:t>
            </a:r>
            <a:br>
              <a:rPr lang="en-US" dirty="0"/>
            </a:br>
            <a:r>
              <a:rPr lang="en-US" dirty="0"/>
              <a:t>like cotton castanets. The evening sky</a:t>
            </a:r>
            <a:br>
              <a:rPr lang="en-US" dirty="0"/>
            </a:br>
            <a:r>
              <a:rPr lang="en-US" dirty="0"/>
              <a:t>is opalescent, disturbed by nothing</a:t>
            </a:r>
          </a:p>
          <a:p>
            <a:pPr marL="0" indent="0" fontAlgn="t">
              <a:buNone/>
            </a:pPr>
            <a:r>
              <a:rPr lang="en-US" dirty="0" smtClean="0"/>
              <a:t>but </a:t>
            </a:r>
            <a:r>
              <a:rPr lang="en-US" dirty="0"/>
              <a:t>the glides, swoops, and dives of gulls.</a:t>
            </a:r>
            <a:br>
              <a:rPr lang="en-US" dirty="0"/>
            </a:br>
            <a:r>
              <a:rPr lang="en-US" dirty="0"/>
              <a:t>The children are nonchalant,</a:t>
            </a:r>
            <a:br>
              <a:rPr lang="en-US" dirty="0"/>
            </a:br>
            <a:r>
              <a:rPr lang="en-US" dirty="0"/>
              <a:t>licking their bright red lollipops,</a:t>
            </a:r>
            <a:br>
              <a:rPr lang="en-US" dirty="0"/>
            </a:br>
            <a:r>
              <a:rPr lang="en-US" dirty="0"/>
              <a:t>stuffing their mouths with sticky</a:t>
            </a:r>
          </a:p>
          <a:p>
            <a:pPr marL="0" indent="0" fontAlgn="t">
              <a:buNone/>
            </a:pPr>
            <a:r>
              <a:rPr lang="en-US" dirty="0" smtClean="0"/>
              <a:t>pink </a:t>
            </a:r>
            <a:r>
              <a:rPr lang="en-US" dirty="0"/>
              <a:t>wads of cotton candy.</a:t>
            </a:r>
            <a:br>
              <a:rPr lang="en-US" dirty="0"/>
            </a:br>
            <a:r>
              <a:rPr lang="en-US" dirty="0"/>
              <a:t>The waves, grown mysteriously angry,</a:t>
            </a:r>
            <a:br>
              <a:rPr lang="en-US" dirty="0"/>
            </a:br>
            <a:r>
              <a:rPr lang="en-US" dirty="0"/>
              <a:t>strike shell beds with the opening notes</a:t>
            </a:r>
            <a:br>
              <a:rPr lang="en-US" dirty="0"/>
            </a:br>
            <a:r>
              <a:rPr lang="en-US" dirty="0"/>
              <a:t>of Beethoven's </a:t>
            </a:r>
            <a:r>
              <a:rPr lang="en-US" i="1" dirty="0"/>
              <a:t>Fifth</a:t>
            </a:r>
            <a:r>
              <a:rPr lang="en-US" dirty="0"/>
              <a:t>. The puppet limbs</a:t>
            </a:r>
          </a:p>
          <a:p>
            <a:pPr marL="0" indent="0" fontAlgn="t">
              <a:buNone/>
            </a:pPr>
            <a:r>
              <a:rPr lang="en-US" dirty="0" smtClean="0"/>
              <a:t>of </a:t>
            </a:r>
            <a:r>
              <a:rPr lang="en-US" dirty="0"/>
              <a:t>lovers are thrashing in the sky,</a:t>
            </a:r>
            <a:br>
              <a:rPr lang="en-US" dirty="0"/>
            </a:br>
            <a:r>
              <a:rPr lang="en-US" dirty="0"/>
              <a:t>the cotton threads of their lifelines</a:t>
            </a:r>
            <a:br>
              <a:rPr lang="en-US" dirty="0"/>
            </a:br>
            <a:r>
              <a:rPr lang="en-US" dirty="0"/>
              <a:t>twisting, fraying, held by but the screaming</a:t>
            </a:r>
            <a:br>
              <a:rPr lang="en-US" dirty="0"/>
            </a:br>
            <a:r>
              <a:rPr lang="en-US" dirty="0"/>
              <a:t>of the brute, careening gulls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Open-ended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three examples of</a:t>
            </a:r>
            <a:br>
              <a:rPr lang="en-US" dirty="0" smtClean="0"/>
            </a:br>
            <a:r>
              <a:rPr lang="en-US" dirty="0" smtClean="0"/>
              <a:t>PRIMARY sources.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1736"/>
            <a:ext cx="10571998" cy="970450"/>
          </a:xfrm>
        </p:spPr>
        <p:txBody>
          <a:bodyPr/>
          <a:lstStyle/>
          <a:p>
            <a:r>
              <a:rPr lang="en-US" dirty="0" smtClean="0"/>
              <a:t>Which of the following sources is most likely to contain bias?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Wikipedia page on Rick Perry</a:t>
            </a:r>
          </a:p>
          <a:p>
            <a:r>
              <a:rPr lang="en-US" sz="2400" dirty="0" smtClean="0"/>
              <a:t>The biography of John Green in the back of </a:t>
            </a:r>
            <a:r>
              <a:rPr lang="en-US" sz="2400" i="1" dirty="0" smtClean="0"/>
              <a:t>The Fault in Our </a:t>
            </a:r>
            <a:r>
              <a:rPr lang="en-US" sz="2400" i="1" dirty="0"/>
              <a:t>S</a:t>
            </a:r>
            <a:r>
              <a:rPr lang="en-US" sz="2400" i="1" dirty="0" smtClean="0"/>
              <a:t>tars </a:t>
            </a:r>
          </a:p>
          <a:p>
            <a:r>
              <a:rPr lang="en-US" sz="2400" dirty="0" smtClean="0"/>
              <a:t>A Spanish explorers account of a fight between his men and natives</a:t>
            </a:r>
          </a:p>
          <a:p>
            <a:r>
              <a:rPr lang="en-US" sz="2400" dirty="0" smtClean="0"/>
              <a:t>A photo of the president’s family in front of the </a:t>
            </a:r>
            <a:r>
              <a:rPr lang="en-US" sz="2400" dirty="0" smtClean="0"/>
              <a:t>White House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28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Spanish explorers account of a fight between his men and natives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67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85359"/>
          </a:xfrm>
        </p:spPr>
        <p:txBody>
          <a:bodyPr/>
          <a:lstStyle/>
          <a:p>
            <a:r>
              <a:rPr lang="en-US" dirty="0" smtClean="0"/>
              <a:t>What would be a valid conclusion for this political cartoon?</a:t>
            </a:r>
            <a:endParaRPr lang="en-US" dirty="0"/>
          </a:p>
        </p:txBody>
      </p:sp>
      <p:pic>
        <p:nvPicPr>
          <p:cNvPr id="4098" name="Picture 2" descr="http://www.mcgregorfirm.com/use_images/immigration-political-cartoon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46" y="2113319"/>
            <a:ext cx="5715108" cy="450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Open-ended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53252"/>
            <a:ext cx="10571998" cy="970450"/>
          </a:xfrm>
        </p:spPr>
        <p:txBody>
          <a:bodyPr/>
          <a:lstStyle/>
          <a:p>
            <a:r>
              <a:rPr lang="en-US" dirty="0" smtClean="0"/>
              <a:t>What do you believe is the artist/author’s point of view in this cartoon?</a:t>
            </a:r>
            <a:endParaRPr lang="en-US" dirty="0"/>
          </a:p>
        </p:txBody>
      </p:sp>
      <p:pic>
        <p:nvPicPr>
          <p:cNvPr id="4" name="Picture 2" descr="http://www.mcgregorfirm.com/use_images/immigration-political-cartoon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414" y="2068540"/>
            <a:ext cx="5742947" cy="452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28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Open-ended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767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85" y="2951396"/>
            <a:ext cx="12010030" cy="1468800"/>
          </a:xfrm>
        </p:spPr>
        <p:txBody>
          <a:bodyPr/>
          <a:lstStyle/>
          <a:p>
            <a:r>
              <a:rPr lang="en-US" dirty="0" smtClean="0"/>
              <a:t>Give two examples of cultural diffusion.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Food</a:t>
            </a:r>
          </a:p>
          <a:p>
            <a:r>
              <a:rPr lang="en-US" sz="2800" dirty="0" smtClean="0"/>
              <a:t>Language</a:t>
            </a:r>
          </a:p>
          <a:p>
            <a:r>
              <a:rPr lang="en-US" sz="2800" dirty="0" smtClean="0"/>
              <a:t>Traditions</a:t>
            </a:r>
          </a:p>
          <a:p>
            <a:r>
              <a:rPr lang="en-US" sz="2800" dirty="0" smtClean="0"/>
              <a:t>Religion</a:t>
            </a:r>
          </a:p>
          <a:p>
            <a:r>
              <a:rPr lang="en-US" sz="2800" dirty="0" smtClean="0"/>
              <a:t>Clothing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8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95260"/>
          </a:xfrm>
        </p:spPr>
        <p:txBody>
          <a:bodyPr/>
          <a:lstStyle/>
          <a:p>
            <a:r>
              <a:rPr lang="en-US" dirty="0" smtClean="0"/>
              <a:t>Based on the maps, what is the relationship between education and poverty?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787432" y="2092987"/>
            <a:ext cx="5189857" cy="576262"/>
          </a:xfrm>
        </p:spPr>
        <p:txBody>
          <a:bodyPr anchor="t"/>
          <a:lstStyle/>
          <a:p>
            <a:r>
              <a:rPr lang="en-US" b="1" dirty="0"/>
              <a:t>Percent College Education or Higher in Counties in the State of Texas, 2000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34" name="Picture 14" descr="http://txsdc.utsa.edu/Resources/Maps/Thematic/2000/SF3DP/sf3dp008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090" y="2751138"/>
            <a:ext cx="3258285" cy="405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201063" y="2147579"/>
            <a:ext cx="5194583" cy="658150"/>
          </a:xfrm>
        </p:spPr>
        <p:txBody>
          <a:bodyPr/>
          <a:lstStyle/>
          <a:p>
            <a:r>
              <a:rPr lang="en-US" b="1" dirty="0"/>
              <a:t>Percent Families in Poverty in Counties in the State of Texas, </a:t>
            </a:r>
            <a:r>
              <a:rPr lang="en-US" b="1" dirty="0" smtClean="0"/>
              <a:t>1999</a:t>
            </a:r>
          </a:p>
        </p:txBody>
      </p:sp>
      <p:pic>
        <p:nvPicPr>
          <p:cNvPr id="5136" name="Picture 16" descr="http://txsdc.utsa.edu/Resources/Maps/Thematic/2000/SF3DP/sf3dp003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0158" y="2751138"/>
            <a:ext cx="3259435" cy="405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general, people with lower levels of education are more likely to find themselves in poverty.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69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/>
              <a:t>Letters</a:t>
            </a:r>
          </a:p>
          <a:p>
            <a:r>
              <a:rPr lang="en-US" dirty="0" smtClean="0"/>
              <a:t>Journals</a:t>
            </a:r>
          </a:p>
          <a:p>
            <a:r>
              <a:rPr lang="en-US" dirty="0" smtClean="0"/>
              <a:t>Speeches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Autobiographies</a:t>
            </a:r>
          </a:p>
          <a:p>
            <a:r>
              <a:rPr lang="en-US" dirty="0" smtClean="0"/>
              <a:t>Government documents</a:t>
            </a:r>
          </a:p>
          <a:p>
            <a:r>
              <a:rPr lang="en-US" dirty="0" smtClean="0"/>
              <a:t>Photographs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rtifacts</a:t>
            </a:r>
            <a:endParaRPr lang="en-US" dirty="0"/>
          </a:p>
          <a:p>
            <a:r>
              <a:rPr lang="en-US" dirty="0"/>
              <a:t>Data</a:t>
            </a:r>
          </a:p>
          <a:p>
            <a:r>
              <a:rPr lang="en-US" dirty="0"/>
              <a:t>Art (from the time period)</a:t>
            </a:r>
          </a:p>
          <a:p>
            <a:r>
              <a:rPr lang="en-US" dirty="0"/>
              <a:t>Articles (from the time period)</a:t>
            </a:r>
          </a:p>
          <a:p>
            <a:r>
              <a:rPr lang="en-US" dirty="0"/>
              <a:t>Books (from the time period)</a:t>
            </a:r>
          </a:p>
          <a:p>
            <a:r>
              <a:rPr lang="en-US" dirty="0"/>
              <a:t>Maps (from the time period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Propaganda (from the time period)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person’s Point of View?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77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The mental position from which things are viewed.  It is based on environmental and cultural  influences and creates ones’ opinions.</a:t>
            </a:r>
          </a:p>
          <a:p>
            <a:r>
              <a:rPr lang="en-US" sz="3200" dirty="0" smtClean="0"/>
              <a:t>Ex: </a:t>
            </a:r>
            <a:r>
              <a:rPr lang="en-US" sz="3200" dirty="0" smtClean="0"/>
              <a:t>Sam Houston’s opinion on secession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9885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Frame of Reference?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40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of Reference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Thinking that is based on your prior knowledge and experiences.</a:t>
            </a:r>
          </a:p>
          <a:p>
            <a:r>
              <a:rPr lang="en-US" sz="3200" dirty="0" smtClean="0"/>
              <a:t>Ex: Knowing about the Civil War can alter your understanding of race relations in the South.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3947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121" y="936585"/>
            <a:ext cx="10571998" cy="970450"/>
          </a:xfrm>
        </p:spPr>
        <p:txBody>
          <a:bodyPr/>
          <a:lstStyle/>
          <a:p>
            <a:r>
              <a:rPr lang="en-US" dirty="0" smtClean="0"/>
              <a:t>What conclusion can one draw about the author’s point of view in this political cartoon?</a:t>
            </a:r>
            <a:endParaRPr lang="en-US" dirty="0"/>
          </a:p>
        </p:txBody>
      </p:sp>
      <p:pic>
        <p:nvPicPr>
          <p:cNvPr id="1030" name="Picture 6" descr="http://www.washingtonpost.com/wp-srv/opinion/ssi/images/Toles/c_03192010_52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41" y="2067953"/>
            <a:ext cx="5396248" cy="457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266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Open-ended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81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three examples of SECONDARY sources.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Encyclopedias</a:t>
            </a:r>
          </a:p>
          <a:p>
            <a:r>
              <a:rPr lang="en-US" dirty="0" smtClean="0"/>
              <a:t>Biographies</a:t>
            </a:r>
          </a:p>
          <a:p>
            <a:r>
              <a:rPr lang="en-US" dirty="0" smtClean="0"/>
              <a:t>Most published books (unless written at the time of the event)</a:t>
            </a:r>
          </a:p>
          <a:p>
            <a:r>
              <a:rPr lang="en-US" dirty="0" smtClean="0"/>
              <a:t>Textbooks</a:t>
            </a:r>
          </a:p>
          <a:p>
            <a:r>
              <a:rPr lang="en-US" dirty="0" smtClean="0"/>
              <a:t>Internet sites</a:t>
            </a:r>
          </a:p>
          <a:p>
            <a:r>
              <a:rPr lang="en-US" dirty="0" smtClean="0"/>
              <a:t>Edited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309424"/>
          </a:xfrm>
        </p:spPr>
        <p:txBody>
          <a:bodyPr/>
          <a:lstStyle/>
          <a:p>
            <a:r>
              <a:rPr lang="en-US" dirty="0" smtClean="0"/>
              <a:t>What would be an accurate summary for this primary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Letter from William Barrett </a:t>
            </a:r>
            <a:r>
              <a:rPr lang="en-US" b="1" dirty="0"/>
              <a:t>Travis (Commander of the Alamo), February 24, 1836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 </a:t>
            </a:r>
            <a:r>
              <a:rPr lang="en-US" dirty="0"/>
              <a:t>am besieged by a thousand or more of the Mexicans under Santa Anna. I have sustained a continual Bombardment &amp; cannonade for 24 hours &amp; have not lost a man. The enemy has demanded a surrender at discretion, otherwise, the garrison are to be put to the sword, if the fort is taken. I have answered the demand with a cannon shot, &amp; our flag still waves proudly from the walls. I shall never surrender or retreat. Then, I call on you in the name of Liberty, of patriotism &amp; everything dear to the American character, to come to our aid with all dispatch. The enemy is receiving reinforcements daily &amp; will no doubt increase to three or four thousand in four or five days. If this call is neglected, I am determined to sustain myself as long as possible &amp; die like a soldier who never forgets what is due to his own honor &amp; that of his country. Victory or Death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Open-ended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910827"/>
            <a:ext cx="10571998" cy="970450"/>
          </a:xfrm>
        </p:spPr>
        <p:txBody>
          <a:bodyPr/>
          <a:lstStyle/>
          <a:p>
            <a:r>
              <a:rPr lang="en-US" dirty="0" smtClean="0"/>
              <a:t>What is William Travis’ point of view regarding the siege of the Alamo in this quote?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Letter from William Barrett Travis (Commander of the Alamo), February 24, 1836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“I am besieged by a thousand or more of the Mexicans under Santa Anna. I have sustained a continual Bombardment &amp; cannonade for 24 hours &amp; have not lost a man. The enemy has demanded a surrender at discretion, otherwise, the garrison are to be put to the sword, if the fort is taken. I have answered the demand with a cannon shot, &amp; our flag still waves proudly from the walls. I shall never surrender or retreat. Then, I call on you in the name of Liberty, of patriotism &amp; everything dear to the American character, to come to our aid with all dispatch. The enemy is receiving reinforcements daily &amp; will no doubt increase to three or four thousand in four or five days. If this call is neglected, I am determined to sustain myself as long as possible &amp; die like a soldier who never forgets what is due to his own honor &amp; that of his country. Victory or Death.”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5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Open-ended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158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4294</TotalTime>
  <Words>1155</Words>
  <Application>Microsoft Office PowerPoint</Application>
  <PresentationFormat>Widescreen</PresentationFormat>
  <Paragraphs>103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Century Gothic</vt:lpstr>
      <vt:lpstr>Wingdings 2</vt:lpstr>
      <vt:lpstr>Quotable</vt:lpstr>
      <vt:lpstr>Snapshot #1 Review</vt:lpstr>
      <vt:lpstr>Give three examples of PRIMARY sources.</vt:lpstr>
      <vt:lpstr>Primary Sources</vt:lpstr>
      <vt:lpstr>Give three examples of SECONDARY sources.</vt:lpstr>
      <vt:lpstr>Secondary Sources</vt:lpstr>
      <vt:lpstr>What would be an accurate summary for this primary source?</vt:lpstr>
      <vt:lpstr>Summary</vt:lpstr>
      <vt:lpstr>What is William Travis’ point of view regarding the siege of the Alamo in this quote?</vt:lpstr>
      <vt:lpstr>Point of View</vt:lpstr>
      <vt:lpstr>What would be a valid conclusion based on evidence from the reading?</vt:lpstr>
      <vt:lpstr>Evidence-Based Conclusion</vt:lpstr>
      <vt:lpstr>What word choice shows bias within this excerpt?</vt:lpstr>
      <vt:lpstr>Determining Bias</vt:lpstr>
      <vt:lpstr>What might an archaeologist conclude by analyzing the artifact in the image?</vt:lpstr>
      <vt:lpstr>Artifact</vt:lpstr>
      <vt:lpstr>Categorize possible causes of exploration using ESP.</vt:lpstr>
      <vt:lpstr>E = Economic; S = Social; P = Political</vt:lpstr>
      <vt:lpstr>What is the purpose of this poem?</vt:lpstr>
      <vt:lpstr>Purpose</vt:lpstr>
      <vt:lpstr>Which of the following sources is most likely to contain bias?</vt:lpstr>
      <vt:lpstr>Identifying Bias</vt:lpstr>
      <vt:lpstr>What would be a valid conclusion for this political cartoon?</vt:lpstr>
      <vt:lpstr>Conclusion</vt:lpstr>
      <vt:lpstr>What do you believe is the artist/author’s point of view in this cartoon?</vt:lpstr>
      <vt:lpstr>Point of View</vt:lpstr>
      <vt:lpstr>Give two examples of cultural diffusion.</vt:lpstr>
      <vt:lpstr>Cultural Diffusion</vt:lpstr>
      <vt:lpstr>Based on the maps, what is the relationship between education and poverty?</vt:lpstr>
      <vt:lpstr>Education and Poverty</vt:lpstr>
      <vt:lpstr>What is a person’s Point of View?</vt:lpstr>
      <vt:lpstr>POV</vt:lpstr>
      <vt:lpstr>What is Frame of Reference?</vt:lpstr>
      <vt:lpstr>Frame of Reference </vt:lpstr>
      <vt:lpstr>What conclusion can one draw about the author’s point of view in this political cartoon?</vt:lpstr>
      <vt:lpstr>Point of View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#1 Review</dc:title>
  <dc:creator>Brame, Victoria L</dc:creator>
  <cp:lastModifiedBy>Brame, Victoria L</cp:lastModifiedBy>
  <cp:revision>44</cp:revision>
  <dcterms:created xsi:type="dcterms:W3CDTF">2014-09-16T13:46:51Z</dcterms:created>
  <dcterms:modified xsi:type="dcterms:W3CDTF">2014-09-19T14:12:12Z</dcterms:modified>
</cp:coreProperties>
</file>