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3" r:id="rId2"/>
    <p:sldId id="262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0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CC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11DD94-5567-4FDE-90CC-893D91A8F3D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916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F559D-EE33-436E-A5C2-3008C156A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FC131-A279-4C2D-A522-C055795A0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6BC5295-9B33-4EE3-AEDF-C462EB4D5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26EBB8-378E-49D9-BEF3-6740A3BC54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E108D1-1CBD-4EAC-8471-DC664FB0F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EEF05-FB66-48CE-AE83-5B4B9791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2E155-D4EC-4AD7-B48D-87ADABC77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BE6B-8994-428F-83D1-86858C6CB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996BB-445B-46A7-896C-33E78D532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A2145-1EB7-401D-A5A5-F88D0EA3E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7924-18B4-49FC-997E-365D3B1B4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28F42-92E6-41FB-BD6C-786EF930E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41C35-04A3-4D7E-942A-153F03E11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898EF4E-3B1E-4DC6-90A5-87788B5826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39825"/>
          </a:xfrm>
        </p:spPr>
        <p:txBody>
          <a:bodyPr/>
          <a:lstStyle/>
          <a:p>
            <a:r>
              <a:rPr lang="en-US"/>
              <a:t>Warm-up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Write about this political cartoon.  How does it make you feel and why?  What do you think it is about?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438399"/>
            <a:ext cx="6934200" cy="41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>
                <a:solidFill>
                  <a:schemeClr val="hlink"/>
                </a:solidFill>
                <a:latin typeface="Old English Text MT" pitchFamily="66" charset="0"/>
              </a:rPr>
              <a:t>C</a:t>
            </a:r>
            <a:r>
              <a:rPr lang="en-US" sz="4000"/>
              <a:t>onclusions can you draw?</a:t>
            </a:r>
            <a:br>
              <a:rPr lang="en-US" sz="4000"/>
            </a:br>
            <a:endParaRPr lang="en-US" sz="400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388359" y="3633634"/>
            <a:ext cx="23018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What does our society think of children?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What does society think of their parents?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What can you conclude?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26129"/>
            <a:ext cx="5943600" cy="35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6600"/>
                </a:solidFill>
              </a:rPr>
              <a:t>#1</a:t>
            </a:r>
            <a:endParaRPr lang="en-US" sz="4000" dirty="0">
              <a:solidFill>
                <a:srgbClr val="FF6600"/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230" y="1600200"/>
            <a:ext cx="758354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6600"/>
                </a:solidFill>
              </a:rPr>
              <a:t>#2</a:t>
            </a:r>
            <a:endParaRPr lang="en-US" sz="4000" dirty="0">
              <a:solidFill>
                <a:srgbClr val="FF66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2246" y="1600200"/>
            <a:ext cx="723950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67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71800"/>
            <a:ext cx="8305800" cy="1828800"/>
          </a:xfrm>
        </p:spPr>
        <p:txBody>
          <a:bodyPr/>
          <a:lstStyle/>
          <a:p>
            <a:r>
              <a:rPr lang="en-US" sz="4800" dirty="0"/>
              <a:t>Political Cartoons: Using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OPTIC</a:t>
            </a:r>
            <a:endParaRPr lang="en-US" sz="4800" b="1" dirty="0"/>
          </a:p>
        </p:txBody>
      </p:sp>
      <p:pic>
        <p:nvPicPr>
          <p:cNvPr id="12300" name="Picture 12" descr="S9015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4267200"/>
            <a:ext cx="2819400" cy="2306638"/>
          </a:xfrm>
          <a:noFill/>
          <a:ln/>
        </p:spPr>
      </p:pic>
      <p:pic>
        <p:nvPicPr>
          <p:cNvPr id="5" name="Picture 10" descr="darko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344229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b="1"/>
              <a:t>W</a:t>
            </a:r>
            <a:r>
              <a:rPr lang="en-US"/>
              <a:t>hat are </a:t>
            </a:r>
            <a:r>
              <a:rPr lang="en-US" b="1"/>
              <a:t>P</a:t>
            </a:r>
            <a:r>
              <a:rPr lang="en-US"/>
              <a:t>olitical </a:t>
            </a:r>
            <a:r>
              <a:rPr lang="en-US" b="1"/>
              <a:t>C</a:t>
            </a:r>
            <a:r>
              <a:rPr lang="en-US"/>
              <a:t>artoons?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324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400" b="1"/>
          </a:p>
          <a:p>
            <a:pPr algn="ctr">
              <a:buFont typeface="Wingdings" pitchFamily="2" charset="2"/>
              <a:buNone/>
            </a:pPr>
            <a:endParaRPr lang="en-US" sz="2400" b="1"/>
          </a:p>
          <a:p>
            <a:pPr>
              <a:buFont typeface="Wingdings" pitchFamily="2" charset="2"/>
              <a:buNone/>
            </a:pPr>
            <a:r>
              <a:rPr lang="en-US" sz="3600" b="1">
                <a:latin typeface="Garamond" pitchFamily="18" charset="0"/>
              </a:rPr>
              <a:t>Political Cartoon</a:t>
            </a:r>
            <a:r>
              <a:rPr lang="en-US" sz="3600">
                <a:latin typeface="Garamond" pitchFamily="18" charset="0"/>
              </a:rPr>
              <a:t> = An illustration or comic strip containing a political or social message that usually relates to current events or people.</a:t>
            </a:r>
          </a:p>
        </p:txBody>
      </p:sp>
      <p:pic>
        <p:nvPicPr>
          <p:cNvPr id="11268" name="Picture 4" descr="MCj044190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15200" y="4648200"/>
            <a:ext cx="1520825" cy="179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Where Can I Find One?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25923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Internet 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Newspaper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Magazine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Textbooks</a:t>
            </a:r>
            <a:r>
              <a:rPr lang="en-US" sz="2400"/>
              <a:t> </a:t>
            </a:r>
          </a:p>
        </p:txBody>
      </p:sp>
      <p:pic>
        <p:nvPicPr>
          <p:cNvPr id="20484" name="Picture 4" descr="j020558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86600" y="4876800"/>
            <a:ext cx="1776413" cy="1630363"/>
          </a:xfrm>
          <a:noFill/>
          <a:ln/>
        </p:spPr>
      </p:pic>
      <p:pic>
        <p:nvPicPr>
          <p:cNvPr id="20486" name="Picture 6" descr="MCj0441734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4800600"/>
            <a:ext cx="1600200" cy="1654175"/>
          </a:xfrm>
          <a:noFill/>
          <a:ln/>
        </p:spPr>
      </p:pic>
      <p:pic>
        <p:nvPicPr>
          <p:cNvPr id="20488" name="Picture 8" descr="MCj041028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648200"/>
            <a:ext cx="1841500" cy="1717675"/>
          </a:xfrm>
          <a:prstGeom prst="rect">
            <a:avLst/>
          </a:prstGeom>
          <a:noFill/>
        </p:spPr>
      </p:pic>
      <p:pic>
        <p:nvPicPr>
          <p:cNvPr id="20490" name="Picture 10" descr="TimeMagBibleCover-7237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295400"/>
            <a:ext cx="219551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OPTIC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dirty="0"/>
              <a:t>The </a:t>
            </a:r>
            <a:r>
              <a:rPr lang="en-US" b="1" dirty="0" smtClean="0"/>
              <a:t>five letters </a:t>
            </a:r>
            <a:r>
              <a:rPr lang="en-US" b="1" dirty="0"/>
              <a:t>in the word </a:t>
            </a:r>
            <a:r>
              <a:rPr lang="en-US" b="1" dirty="0" smtClean="0"/>
              <a:t>OPTIC (pertaining </a:t>
            </a:r>
            <a:r>
              <a:rPr lang="en-US" b="1" dirty="0"/>
              <a:t>to the eye) provide a system for remembering the </a:t>
            </a:r>
            <a:r>
              <a:rPr lang="en-US" b="1" dirty="0" smtClean="0"/>
              <a:t>five steps </a:t>
            </a:r>
            <a:r>
              <a:rPr lang="en-US" b="1" dirty="0"/>
              <a:t>for analyzing a visual. This strategy is designed to help you better understand paintings, photographs, and political cartoons.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>
                <a:solidFill>
                  <a:schemeClr val="tx1"/>
                </a:solidFill>
                <a:latin typeface="Old English Text MT" pitchFamily="66" charset="0"/>
              </a:rPr>
              <a:t>O</a:t>
            </a:r>
            <a:r>
              <a:rPr lang="en-US"/>
              <a:t>bjects are in the cartoon?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1" dirty="0"/>
          </a:p>
          <a:p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5943600" cy="35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9" name="Line 9"/>
          <p:cNvSpPr>
            <a:spLocks noChangeShapeType="1"/>
          </p:cNvSpPr>
          <p:nvPr/>
        </p:nvSpPr>
        <p:spPr bwMode="auto">
          <a:xfrm flipH="1" flipV="1">
            <a:off x="3352800" y="4267200"/>
            <a:ext cx="2057400" cy="1416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5029200" y="2393950"/>
            <a:ext cx="1676400" cy="1263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502729" y="5411928"/>
            <a:ext cx="304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A garbage can, implying that kids are eating unhealthy food</a:t>
            </a:r>
            <a:endParaRPr lang="en-US" dirty="0"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308725" y="1747619"/>
            <a:ext cx="2378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recliner, perhaps to imply laziness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hlink"/>
                </a:solidFill>
              </a:rPr>
              <a:t>P</a:t>
            </a:r>
            <a:r>
              <a:rPr lang="en-US" sz="4000"/>
              <a:t>eople are in the cartoon?</a:t>
            </a:r>
            <a:br>
              <a:rPr lang="en-US" sz="4000"/>
            </a:br>
            <a:endParaRPr lang="en-US" sz="40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181600" y="5522913"/>
            <a:ext cx="3368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These people are/represent...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5943600" cy="35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0" name="Line 6"/>
          <p:cNvSpPr>
            <a:spLocks noChangeShapeType="1"/>
          </p:cNvSpPr>
          <p:nvPr/>
        </p:nvSpPr>
        <p:spPr bwMode="auto">
          <a:xfrm flipH="1" flipV="1">
            <a:off x="3048000" y="3048000"/>
            <a:ext cx="205740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 flipV="1">
            <a:off x="4752229" y="2878494"/>
            <a:ext cx="497633" cy="264441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" y="6302000"/>
            <a:ext cx="8016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>
                <a:latin typeface="Arial" charset="0"/>
              </a:rPr>
              <a:t>*Sometimes you will see animals representing people!*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9292"/>
            <a:ext cx="5943600" cy="35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T</a:t>
            </a:r>
            <a:r>
              <a:rPr lang="en-US"/>
              <a:t>itle AND </a:t>
            </a:r>
            <a:r>
              <a:rPr lang="en-US" b="1">
                <a:solidFill>
                  <a:schemeClr val="hlink"/>
                </a:solidFill>
              </a:rPr>
              <a:t>T</a:t>
            </a:r>
            <a:r>
              <a:rPr lang="en-US"/>
              <a:t>ime period?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 flipV="1">
            <a:off x="4267200" y="4495800"/>
            <a:ext cx="1050924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69925" y="5258858"/>
            <a:ext cx="2133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Sometimes </a:t>
            </a:r>
            <a:r>
              <a:rPr lang="en-US" u="sng" dirty="0">
                <a:latin typeface="Arial" charset="0"/>
              </a:rPr>
              <a:t>titles</a:t>
            </a:r>
            <a:r>
              <a:rPr lang="en-US" dirty="0">
                <a:latin typeface="Arial" charset="0"/>
              </a:rPr>
              <a:t> won’t be so obvious.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318124" y="5709820"/>
            <a:ext cx="2530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What </a:t>
            </a:r>
            <a:r>
              <a:rPr lang="en-US" u="sng" dirty="0" smtClean="0">
                <a:latin typeface="Arial" charset="0"/>
              </a:rPr>
              <a:t>time </a:t>
            </a:r>
            <a:r>
              <a:rPr lang="en-US" u="sng" dirty="0">
                <a:latin typeface="Arial" charset="0"/>
              </a:rPr>
              <a:t>period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would this be?</a:t>
            </a:r>
            <a:endParaRPr lang="en-US" dirty="0">
              <a:latin typeface="Arial" charset="0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 flipV="1">
            <a:off x="1371600" y="3124200"/>
            <a:ext cx="0" cy="20939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26129"/>
            <a:ext cx="5943600" cy="35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6858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What</a:t>
            </a:r>
            <a:r>
              <a:rPr lang="en-US" sz="4000" b="1">
                <a:solidFill>
                  <a:schemeClr val="hlink"/>
                </a:solidFill>
              </a:rPr>
              <a:t> </a:t>
            </a:r>
            <a:r>
              <a:rPr lang="en-US" b="1">
                <a:solidFill>
                  <a:schemeClr val="hlink"/>
                </a:solidFill>
                <a:latin typeface="Algerian" pitchFamily="82" charset="0"/>
              </a:rPr>
              <a:t>I</a:t>
            </a:r>
            <a:r>
              <a:rPr lang="en-US" sz="4000"/>
              <a:t>nferences can you draw?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(infer: to speculate, guess, imply. To conclude from evidence.)</a:t>
            </a:r>
            <a:endParaRPr lang="en-US" sz="4000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410200" y="5334000"/>
            <a:ext cx="297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Is the artist trying to say </a:t>
            </a:r>
            <a:r>
              <a:rPr lang="en-US" dirty="0" smtClean="0">
                <a:latin typeface="Arial" charset="0"/>
              </a:rPr>
              <a:t>that kids have become like this on their own?</a:t>
            </a:r>
            <a:endParaRPr lang="en-US" dirty="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 flipV="1">
            <a:off x="3429000" y="3276600"/>
            <a:ext cx="1981200" cy="205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15504" y="2133600"/>
            <a:ext cx="8677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charset="0"/>
              </a:rPr>
              <a:t>?</a:t>
            </a:r>
            <a:endParaRPr lang="en-US" sz="8800" b="1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 flipV="1">
            <a:off x="5566488" y="2748373"/>
            <a:ext cx="1905000" cy="229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EA2700"/>
      </a:dk2>
      <a:lt2>
        <a:srgbClr val="5E0816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EA2700"/>
        </a:dk2>
        <a:lt2>
          <a:srgbClr val="5E0816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256</TotalTime>
  <Words>225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Garamond</vt:lpstr>
      <vt:lpstr>Old English Text MT</vt:lpstr>
      <vt:lpstr>Times New Roman</vt:lpstr>
      <vt:lpstr>Verdana</vt:lpstr>
      <vt:lpstr>Wingdings</vt:lpstr>
      <vt:lpstr>Level</vt:lpstr>
      <vt:lpstr>Warm-up</vt:lpstr>
      <vt:lpstr>Political Cartoons: Using  OPTIC</vt:lpstr>
      <vt:lpstr>What are Political Cartoons?</vt:lpstr>
      <vt:lpstr>Where Can I Find One?</vt:lpstr>
      <vt:lpstr>OPTIC</vt:lpstr>
      <vt:lpstr>Objects are in the cartoon?</vt:lpstr>
      <vt:lpstr>People are in the cartoon? </vt:lpstr>
      <vt:lpstr>Title AND Time period?</vt:lpstr>
      <vt:lpstr>What Inferences can you draw? (infer: to speculate, guess, imply. To conclude from evidence.)</vt:lpstr>
      <vt:lpstr>Conclusions can you draw? </vt:lpstr>
      <vt:lpstr>#1</vt:lpstr>
      <vt:lpstr>#2</vt:lpstr>
    </vt:vector>
  </TitlesOfParts>
  <Company>Luevanosfamily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hector</dc:creator>
  <cp:lastModifiedBy>Brame, Victoria L</cp:lastModifiedBy>
  <cp:revision>12</cp:revision>
  <dcterms:created xsi:type="dcterms:W3CDTF">2009-09-10T01:51:36Z</dcterms:created>
  <dcterms:modified xsi:type="dcterms:W3CDTF">2014-08-22T17:07:16Z</dcterms:modified>
</cp:coreProperties>
</file>