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61" r:id="rId4"/>
    <p:sldId id="260" r:id="rId5"/>
    <p:sldId id="258" r:id="rId6"/>
    <p:sldId id="259" r:id="rId7"/>
    <p:sldId id="262" r:id="rId8"/>
    <p:sldId id="265" r:id="rId9"/>
    <p:sldId id="264" r:id="rId10"/>
    <p:sldId id="263"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7CE8D-B559-41F5-B165-3215318FE68A}" type="datetimeFigureOut">
              <a:rPr lang="en-US" smtClean="0"/>
              <a:t>4/1/2015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DF049-69A1-437C-A49E-04A020CE0AB4}" type="slidenum">
              <a:rPr lang="en-US" smtClean="0"/>
              <a:t>‹#›</a:t>
            </a:fld>
            <a:endParaRPr lang="en-US"/>
          </a:p>
        </p:txBody>
      </p:sp>
    </p:spTree>
    <p:extLst>
      <p:ext uri="{BB962C8B-B14F-4D97-AF65-F5344CB8AC3E}">
        <p14:creationId xmlns:p14="http://schemas.microsoft.com/office/powerpoint/2010/main" val="2954555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DF049-69A1-437C-A49E-04A020CE0AB4}" type="slidenum">
              <a:rPr lang="en-US" smtClean="0"/>
              <a:t>10</a:t>
            </a:fld>
            <a:endParaRPr lang="en-US"/>
          </a:p>
        </p:txBody>
      </p:sp>
    </p:spTree>
    <p:extLst>
      <p:ext uri="{BB962C8B-B14F-4D97-AF65-F5344CB8AC3E}">
        <p14:creationId xmlns:p14="http://schemas.microsoft.com/office/powerpoint/2010/main" val="961261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DF049-69A1-437C-A49E-04A020CE0AB4}" type="slidenum">
              <a:rPr lang="en-US" smtClean="0"/>
              <a:t>12</a:t>
            </a:fld>
            <a:endParaRPr lang="en-US"/>
          </a:p>
        </p:txBody>
      </p:sp>
    </p:spTree>
    <p:extLst>
      <p:ext uri="{BB962C8B-B14F-4D97-AF65-F5344CB8AC3E}">
        <p14:creationId xmlns:p14="http://schemas.microsoft.com/office/powerpoint/2010/main" val="2732396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9385A7-2EE8-4489-BC94-F7BCAAB08FC0}"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42D98-35C9-44AF-A6D0-B622093CD1BE}" type="slidenum">
              <a:rPr lang="en-US" smtClean="0"/>
              <a:t>‹#›</a:t>
            </a:fld>
            <a:endParaRPr lang="en-US"/>
          </a:p>
        </p:txBody>
      </p:sp>
    </p:spTree>
    <p:extLst>
      <p:ext uri="{BB962C8B-B14F-4D97-AF65-F5344CB8AC3E}">
        <p14:creationId xmlns:p14="http://schemas.microsoft.com/office/powerpoint/2010/main" val="1197444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9385A7-2EE8-4489-BC94-F7BCAAB08FC0}"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42D98-35C9-44AF-A6D0-B622093CD1BE}" type="slidenum">
              <a:rPr lang="en-US" smtClean="0"/>
              <a:t>‹#›</a:t>
            </a:fld>
            <a:endParaRPr lang="en-US"/>
          </a:p>
        </p:txBody>
      </p:sp>
    </p:spTree>
    <p:extLst>
      <p:ext uri="{BB962C8B-B14F-4D97-AF65-F5344CB8AC3E}">
        <p14:creationId xmlns:p14="http://schemas.microsoft.com/office/powerpoint/2010/main" val="1215827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9385A7-2EE8-4489-BC94-F7BCAAB08FC0}"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42D98-35C9-44AF-A6D0-B622093CD1BE}" type="slidenum">
              <a:rPr lang="en-US" smtClean="0"/>
              <a:t>‹#›</a:t>
            </a:fld>
            <a:endParaRPr lang="en-US"/>
          </a:p>
        </p:txBody>
      </p:sp>
    </p:spTree>
    <p:extLst>
      <p:ext uri="{BB962C8B-B14F-4D97-AF65-F5344CB8AC3E}">
        <p14:creationId xmlns:p14="http://schemas.microsoft.com/office/powerpoint/2010/main" val="2098865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9385A7-2EE8-4489-BC94-F7BCAAB08FC0}"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42D98-35C9-44AF-A6D0-B622093CD1BE}" type="slidenum">
              <a:rPr lang="en-US" smtClean="0"/>
              <a:t>‹#›</a:t>
            </a:fld>
            <a:endParaRPr lang="en-US"/>
          </a:p>
        </p:txBody>
      </p:sp>
    </p:spTree>
    <p:extLst>
      <p:ext uri="{BB962C8B-B14F-4D97-AF65-F5344CB8AC3E}">
        <p14:creationId xmlns:p14="http://schemas.microsoft.com/office/powerpoint/2010/main" val="2518867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9385A7-2EE8-4489-BC94-F7BCAAB08FC0}"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42D98-35C9-44AF-A6D0-B622093CD1BE}" type="slidenum">
              <a:rPr lang="en-US" smtClean="0"/>
              <a:t>‹#›</a:t>
            </a:fld>
            <a:endParaRPr lang="en-US"/>
          </a:p>
        </p:txBody>
      </p:sp>
    </p:spTree>
    <p:extLst>
      <p:ext uri="{BB962C8B-B14F-4D97-AF65-F5344CB8AC3E}">
        <p14:creationId xmlns:p14="http://schemas.microsoft.com/office/powerpoint/2010/main" val="17041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9385A7-2EE8-4489-BC94-F7BCAAB08FC0}" type="datetimeFigureOut">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42D98-35C9-44AF-A6D0-B622093CD1BE}" type="slidenum">
              <a:rPr lang="en-US" smtClean="0"/>
              <a:t>‹#›</a:t>
            </a:fld>
            <a:endParaRPr lang="en-US"/>
          </a:p>
        </p:txBody>
      </p:sp>
    </p:spTree>
    <p:extLst>
      <p:ext uri="{BB962C8B-B14F-4D97-AF65-F5344CB8AC3E}">
        <p14:creationId xmlns:p14="http://schemas.microsoft.com/office/powerpoint/2010/main" val="2820321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9385A7-2EE8-4489-BC94-F7BCAAB08FC0}" type="datetimeFigureOut">
              <a:rPr lang="en-US" smtClean="0"/>
              <a:t>4/1/2015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442D98-35C9-44AF-A6D0-B622093CD1BE}" type="slidenum">
              <a:rPr lang="en-US" smtClean="0"/>
              <a:t>‹#›</a:t>
            </a:fld>
            <a:endParaRPr lang="en-US"/>
          </a:p>
        </p:txBody>
      </p:sp>
    </p:spTree>
    <p:extLst>
      <p:ext uri="{BB962C8B-B14F-4D97-AF65-F5344CB8AC3E}">
        <p14:creationId xmlns:p14="http://schemas.microsoft.com/office/powerpoint/2010/main" val="1604288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9385A7-2EE8-4489-BC94-F7BCAAB08FC0}" type="datetimeFigureOut">
              <a:rPr lang="en-US" smtClean="0"/>
              <a:t>4/1/2015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442D98-35C9-44AF-A6D0-B622093CD1BE}" type="slidenum">
              <a:rPr lang="en-US" smtClean="0"/>
              <a:t>‹#›</a:t>
            </a:fld>
            <a:endParaRPr lang="en-US"/>
          </a:p>
        </p:txBody>
      </p:sp>
    </p:spTree>
    <p:extLst>
      <p:ext uri="{BB962C8B-B14F-4D97-AF65-F5344CB8AC3E}">
        <p14:creationId xmlns:p14="http://schemas.microsoft.com/office/powerpoint/2010/main" val="4069272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9385A7-2EE8-4489-BC94-F7BCAAB08FC0}" type="datetimeFigureOut">
              <a:rPr lang="en-US" smtClean="0"/>
              <a:t>4/1/2015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442D98-35C9-44AF-A6D0-B622093CD1BE}" type="slidenum">
              <a:rPr lang="en-US" smtClean="0"/>
              <a:t>‹#›</a:t>
            </a:fld>
            <a:endParaRPr lang="en-US"/>
          </a:p>
        </p:txBody>
      </p:sp>
    </p:spTree>
    <p:extLst>
      <p:ext uri="{BB962C8B-B14F-4D97-AF65-F5344CB8AC3E}">
        <p14:creationId xmlns:p14="http://schemas.microsoft.com/office/powerpoint/2010/main" val="404691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9385A7-2EE8-4489-BC94-F7BCAAB08FC0}" type="datetimeFigureOut">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42D98-35C9-44AF-A6D0-B622093CD1BE}" type="slidenum">
              <a:rPr lang="en-US" smtClean="0"/>
              <a:t>‹#›</a:t>
            </a:fld>
            <a:endParaRPr lang="en-US"/>
          </a:p>
        </p:txBody>
      </p:sp>
    </p:spTree>
    <p:extLst>
      <p:ext uri="{BB962C8B-B14F-4D97-AF65-F5344CB8AC3E}">
        <p14:creationId xmlns:p14="http://schemas.microsoft.com/office/powerpoint/2010/main" val="3844511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9385A7-2EE8-4489-BC94-F7BCAAB08FC0}" type="datetimeFigureOut">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42D98-35C9-44AF-A6D0-B622093CD1BE}" type="slidenum">
              <a:rPr lang="en-US" smtClean="0"/>
              <a:t>‹#›</a:t>
            </a:fld>
            <a:endParaRPr lang="en-US"/>
          </a:p>
        </p:txBody>
      </p:sp>
    </p:spTree>
    <p:extLst>
      <p:ext uri="{BB962C8B-B14F-4D97-AF65-F5344CB8AC3E}">
        <p14:creationId xmlns:p14="http://schemas.microsoft.com/office/powerpoint/2010/main" val="8627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9385A7-2EE8-4489-BC94-F7BCAAB08FC0}" type="datetimeFigureOut">
              <a:rPr lang="en-US" smtClean="0"/>
              <a:t>4/1/2015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442D98-35C9-44AF-A6D0-B622093CD1BE}" type="slidenum">
              <a:rPr lang="en-US" smtClean="0"/>
              <a:t>‹#›</a:t>
            </a:fld>
            <a:endParaRPr lang="en-US"/>
          </a:p>
        </p:txBody>
      </p:sp>
    </p:spTree>
    <p:extLst>
      <p:ext uri="{BB962C8B-B14F-4D97-AF65-F5344CB8AC3E}">
        <p14:creationId xmlns:p14="http://schemas.microsoft.com/office/powerpoint/2010/main" val="3999938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6859" y="151728"/>
            <a:ext cx="7886700" cy="831146"/>
          </a:xfrm>
        </p:spPr>
        <p:txBody>
          <a:bodyPr>
            <a:normAutofit/>
          </a:bodyPr>
          <a:lstStyle/>
          <a:p>
            <a:pPr algn="ctr"/>
            <a:r>
              <a:rPr lang="en-US" sz="3600" b="1" dirty="0" smtClean="0">
                <a:effectLst>
                  <a:outerShdw blurRad="38100" dist="38100" dir="2700000" algn="tl">
                    <a:srgbClr val="000000">
                      <a:alpha val="43137"/>
                    </a:srgbClr>
                  </a:outerShdw>
                </a:effectLst>
              </a:rPr>
              <a:t>Battle of Galveston</a:t>
            </a:r>
            <a:endParaRPr lang="en-US" sz="3600" b="1" dirty="0">
              <a:effectLst>
                <a:outerShdw blurRad="38100" dist="38100" dir="2700000" algn="tl">
                  <a:srgbClr val="000000">
                    <a:alpha val="43137"/>
                  </a:srgbClr>
                </a:outerShdw>
              </a:effectLst>
            </a:endParaRPr>
          </a:p>
        </p:txBody>
      </p:sp>
      <p:sp>
        <p:nvSpPr>
          <p:cNvPr id="6" name="Content Placeholder 5"/>
          <p:cNvSpPr>
            <a:spLocks noGrp="1"/>
          </p:cNvSpPr>
          <p:nvPr>
            <p:ph sz="half" idx="2"/>
          </p:nvPr>
        </p:nvSpPr>
        <p:spPr>
          <a:xfrm>
            <a:off x="315533" y="918477"/>
            <a:ext cx="8512935" cy="842084"/>
          </a:xfrm>
        </p:spPr>
        <p:txBody>
          <a:bodyPr>
            <a:normAutofit/>
          </a:bodyPr>
          <a:lstStyle/>
          <a:p>
            <a:r>
              <a:rPr lang="en-US" sz="1800" u="sng" dirty="0" smtClean="0"/>
              <a:t>Date</a:t>
            </a:r>
            <a:r>
              <a:rPr lang="en-US" sz="1800" dirty="0" smtClean="0"/>
              <a:t>: January 1, 1863</a:t>
            </a:r>
          </a:p>
          <a:p>
            <a:r>
              <a:rPr lang="en-US" sz="1800" u="sng" dirty="0" smtClean="0"/>
              <a:t>Casualties</a:t>
            </a:r>
            <a:r>
              <a:rPr lang="en-US" sz="1800" dirty="0" smtClean="0"/>
              <a:t>: 600 Union soldiers, 50 Confederate soldiers</a:t>
            </a:r>
          </a:p>
        </p:txBody>
      </p:sp>
      <p:sp>
        <p:nvSpPr>
          <p:cNvPr id="7" name="TextBox 6"/>
          <p:cNvSpPr txBox="1"/>
          <p:nvPr/>
        </p:nvSpPr>
        <p:spPr>
          <a:xfrm>
            <a:off x="391196" y="4462820"/>
            <a:ext cx="8361609" cy="2308324"/>
          </a:xfrm>
          <a:prstGeom prst="rect">
            <a:avLst/>
          </a:prstGeom>
          <a:noFill/>
        </p:spPr>
        <p:txBody>
          <a:bodyPr wrap="square" rtlCol="0">
            <a:spAutoFit/>
          </a:bodyPr>
          <a:lstStyle/>
          <a:p>
            <a:r>
              <a:rPr lang="en-US" u="sng" dirty="0"/>
              <a:t>Summary</a:t>
            </a:r>
            <a:r>
              <a:rPr lang="en-US" dirty="0"/>
              <a:t>: After losing Galveston to Union troops in October 1862, the Confederacy was more determined than ever to recapture one of its most important ports. At 3:00 am on New Year’s Day, 1863, four Confederate gunboats appeared, coming down the bay toward Galveston. Soon afterward, the Rebels also began a land attack. Confederate troops killed most of the Union forces in Galveston and also captured many Union ships. Union forces even blew up one of their own ships to prevent it from being captured by the Confederates. By 10:00 am, Galveston was in Confederate hands again, although the Union blockade would limit trade in and out of the harbor</a:t>
            </a:r>
            <a:r>
              <a:rPr lang="en-US" dirty="0" smtClean="0"/>
              <a:t>.</a:t>
            </a:r>
            <a:endParaRPr lang="en-US" u="sng" dirty="0"/>
          </a:p>
        </p:txBody>
      </p:sp>
      <p:pic>
        <p:nvPicPr>
          <p:cNvPr id="1028" name="Picture 4" descr="https://www.tsl.texas.gov/sites/default/files/public/tslac/exhibits/civilwar/images/harpers_galvestonatt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7442" y="1644651"/>
            <a:ext cx="4549117" cy="2805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342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graphics8.nytimes.com/images/2014/11/19/us/politics/19firstdraft-gettysburg-address-illo/19firstdraft-gettysburg-address-illo-tmagArtic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383" y="393766"/>
            <a:ext cx="7487235" cy="47062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0079" y="5228823"/>
            <a:ext cx="8203842" cy="1477328"/>
          </a:xfrm>
          <a:prstGeom prst="rect">
            <a:avLst/>
          </a:prstGeom>
          <a:noFill/>
        </p:spPr>
        <p:txBody>
          <a:bodyPr wrap="square" rtlCol="0">
            <a:spAutoFit/>
          </a:bodyPr>
          <a:lstStyle/>
          <a:p>
            <a:pPr algn="ctr"/>
            <a:r>
              <a:rPr lang="en-US" b="1" dirty="0" smtClean="0"/>
              <a:t>3. What is the overall tone of the Gettysburg Address?  How do you think the audience reacted?</a:t>
            </a:r>
          </a:p>
          <a:p>
            <a:pPr algn="ctr"/>
            <a:endParaRPr lang="en-US" b="1" dirty="0" smtClean="0"/>
          </a:p>
          <a:p>
            <a:pPr algn="ctr"/>
            <a:r>
              <a:rPr lang="en-US" b="1" dirty="0" smtClean="0"/>
              <a:t>4. Why do you think Lincoln felt the need to make the Gettysburg Address?  What purpose did it serve?</a:t>
            </a:r>
            <a:endParaRPr lang="en-US" b="1" dirty="0"/>
          </a:p>
        </p:txBody>
      </p:sp>
    </p:spTree>
    <p:extLst>
      <p:ext uri="{BB962C8B-B14F-4D97-AF65-F5344CB8AC3E}">
        <p14:creationId xmlns:p14="http://schemas.microsoft.com/office/powerpoint/2010/main" val="2143876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6859" y="151728"/>
            <a:ext cx="7886700" cy="831146"/>
          </a:xfrm>
        </p:spPr>
        <p:txBody>
          <a:bodyPr>
            <a:normAutofit/>
          </a:bodyPr>
          <a:lstStyle/>
          <a:p>
            <a:pPr algn="ctr"/>
            <a:r>
              <a:rPr lang="en-US" sz="3600" b="1" dirty="0" smtClean="0">
                <a:effectLst>
                  <a:outerShdw blurRad="38100" dist="38100" dir="2700000" algn="tl">
                    <a:srgbClr val="000000">
                      <a:alpha val="43137"/>
                    </a:srgbClr>
                  </a:outerShdw>
                </a:effectLst>
              </a:rPr>
              <a:t>Battle of Sabine Pass</a:t>
            </a:r>
            <a:endParaRPr lang="en-US" sz="3600" b="1" dirty="0">
              <a:effectLst>
                <a:outerShdw blurRad="38100" dist="38100" dir="2700000" algn="tl">
                  <a:srgbClr val="000000">
                    <a:alpha val="43137"/>
                  </a:srgbClr>
                </a:outerShdw>
              </a:effectLst>
            </a:endParaRPr>
          </a:p>
        </p:txBody>
      </p:sp>
      <p:sp>
        <p:nvSpPr>
          <p:cNvPr id="6" name="Content Placeholder 5"/>
          <p:cNvSpPr>
            <a:spLocks noGrp="1"/>
          </p:cNvSpPr>
          <p:nvPr>
            <p:ph sz="half" idx="2"/>
          </p:nvPr>
        </p:nvSpPr>
        <p:spPr>
          <a:xfrm>
            <a:off x="315533" y="918477"/>
            <a:ext cx="8512935" cy="842084"/>
          </a:xfrm>
        </p:spPr>
        <p:txBody>
          <a:bodyPr>
            <a:normAutofit/>
          </a:bodyPr>
          <a:lstStyle/>
          <a:p>
            <a:r>
              <a:rPr lang="en-US" sz="1800" u="sng" dirty="0" smtClean="0"/>
              <a:t>Date</a:t>
            </a:r>
            <a:r>
              <a:rPr lang="en-US" sz="1800" dirty="0" smtClean="0"/>
              <a:t>: September 8</a:t>
            </a:r>
            <a:r>
              <a:rPr lang="en-US" sz="1800" baseline="30000" dirty="0" smtClean="0"/>
              <a:t>th</a:t>
            </a:r>
            <a:r>
              <a:rPr lang="en-US" sz="1800" dirty="0" smtClean="0"/>
              <a:t>, 1863</a:t>
            </a:r>
          </a:p>
          <a:p>
            <a:r>
              <a:rPr lang="en-US" sz="1800" u="sng" dirty="0" smtClean="0"/>
              <a:t>Casualties</a:t>
            </a:r>
            <a:r>
              <a:rPr lang="en-US" sz="1800" dirty="0" smtClean="0"/>
              <a:t>: 230 Union soldiers, 0 Confederate soldiers</a:t>
            </a:r>
          </a:p>
        </p:txBody>
      </p:sp>
      <p:sp>
        <p:nvSpPr>
          <p:cNvPr id="7" name="TextBox 6"/>
          <p:cNvSpPr txBox="1"/>
          <p:nvPr/>
        </p:nvSpPr>
        <p:spPr>
          <a:xfrm>
            <a:off x="391196" y="3995678"/>
            <a:ext cx="8361609" cy="2862322"/>
          </a:xfrm>
          <a:prstGeom prst="rect">
            <a:avLst/>
          </a:prstGeom>
          <a:noFill/>
        </p:spPr>
        <p:txBody>
          <a:bodyPr wrap="square" rtlCol="0">
            <a:spAutoFit/>
          </a:bodyPr>
          <a:lstStyle/>
          <a:p>
            <a:r>
              <a:rPr lang="en-US" u="sng" dirty="0"/>
              <a:t>Summary</a:t>
            </a:r>
            <a:r>
              <a:rPr lang="en-US" dirty="0"/>
              <a:t>: </a:t>
            </a:r>
            <a:r>
              <a:rPr lang="en-US" dirty="0" smtClean="0"/>
              <a:t>A year prior to the battle, the Union had taken control of the Sabine River in an effort to strengthen their blockade of southern ports.  On </a:t>
            </a:r>
            <a:r>
              <a:rPr lang="en-US" dirty="0"/>
              <a:t>the day of the battle</a:t>
            </a:r>
            <a:r>
              <a:rPr lang="en-US" dirty="0" smtClean="0"/>
              <a:t>, Union Lieutenant</a:t>
            </a:r>
            <a:r>
              <a:rPr lang="en-US" dirty="0"/>
              <a:t> </a:t>
            </a:r>
            <a:r>
              <a:rPr lang="en-US" dirty="0" smtClean="0"/>
              <a:t>Fredrick Crocker entered the pass with 4 gunboats and 18 navy vessels waiting in the Gulf with more troops. The U.S. Army wanted to invade Texas, which was difficult to control because of its size. The Confederate troops, although greatly outnumbered, were well trained and ready for the attack.  Confederate Lieutenant Dowling ordered his men to open fire from afar, and </a:t>
            </a:r>
            <a:r>
              <a:rPr lang="en-US" dirty="0"/>
              <a:t>with deadly </a:t>
            </a:r>
            <a:r>
              <a:rPr lang="en-US" dirty="0" smtClean="0"/>
              <a:t>accuracy, they wrecked </a:t>
            </a:r>
            <a:r>
              <a:rPr lang="en-US" dirty="0"/>
              <a:t>havoc on the </a:t>
            </a:r>
            <a:r>
              <a:rPr lang="en-US" dirty="0" smtClean="0"/>
              <a:t>Union vessels</a:t>
            </a:r>
            <a:r>
              <a:rPr lang="en-US" dirty="0"/>
              <a:t>. The Union Army was forced to withdraw down the river after having lost two gunboats and </a:t>
            </a:r>
            <a:r>
              <a:rPr lang="en-US" dirty="0" smtClean="0"/>
              <a:t>200 captured sailors. </a:t>
            </a:r>
            <a:r>
              <a:rPr lang="en-US" dirty="0"/>
              <a:t>The Confederates </a:t>
            </a:r>
            <a:r>
              <a:rPr lang="en-US" dirty="0" smtClean="0"/>
              <a:t>were not believed to </a:t>
            </a:r>
            <a:r>
              <a:rPr lang="en-US" dirty="0"/>
              <a:t>have suffered any casualties.</a:t>
            </a:r>
          </a:p>
        </p:txBody>
      </p:sp>
      <p:pic>
        <p:nvPicPr>
          <p:cNvPr id="4100" name="Picture 4" descr="http://www.sonofthesouth.net/leefoundation/civil-war/1863/october/grand-review-army-potomac-15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1307" y="1613688"/>
            <a:ext cx="3361386" cy="2397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847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0079" y="5151550"/>
            <a:ext cx="8203842" cy="1200329"/>
          </a:xfrm>
          <a:prstGeom prst="rect">
            <a:avLst/>
          </a:prstGeom>
          <a:noFill/>
        </p:spPr>
        <p:txBody>
          <a:bodyPr wrap="square" rtlCol="0">
            <a:spAutoFit/>
          </a:bodyPr>
          <a:lstStyle/>
          <a:p>
            <a:pPr algn="ctr"/>
            <a:r>
              <a:rPr lang="en-US" b="1" dirty="0"/>
              <a:t>7</a:t>
            </a:r>
            <a:r>
              <a:rPr lang="en-US" b="1" dirty="0" smtClean="0"/>
              <a:t>. Why was it difficult to gain control of Texas during the war?</a:t>
            </a:r>
          </a:p>
          <a:p>
            <a:pPr algn="ctr"/>
            <a:endParaRPr lang="en-US" b="1" dirty="0" smtClean="0"/>
          </a:p>
          <a:p>
            <a:pPr algn="ctr"/>
            <a:r>
              <a:rPr lang="en-US" b="1" dirty="0"/>
              <a:t>8</a:t>
            </a:r>
            <a:r>
              <a:rPr lang="en-US" b="1" dirty="0" smtClean="0"/>
              <a:t>. Based on the image, why do you think the Union’s plan to attack up the Sabine River was ineffective?</a:t>
            </a:r>
            <a:endParaRPr lang="en-US" b="1" dirty="0"/>
          </a:p>
        </p:txBody>
      </p:sp>
      <p:pic>
        <p:nvPicPr>
          <p:cNvPr id="5122" name="Picture 2" descr="http://www.newmarketnhhistoricalsociety.org/site/assets/files/1137/navy_-battle_of_trent_s_rea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0" y="702212"/>
            <a:ext cx="7048500" cy="43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401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eadconfederates.files.wordpress.com/2012/04/battleofgalveston21.jpg?w=720&amp;h=2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964" y="1065633"/>
            <a:ext cx="8798073" cy="35803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8740" y="4981435"/>
            <a:ext cx="7806520" cy="923330"/>
          </a:xfrm>
          <a:prstGeom prst="rect">
            <a:avLst/>
          </a:prstGeom>
          <a:noFill/>
        </p:spPr>
        <p:txBody>
          <a:bodyPr wrap="square" rtlCol="0">
            <a:spAutoFit/>
          </a:bodyPr>
          <a:lstStyle/>
          <a:p>
            <a:pPr algn="ctr"/>
            <a:r>
              <a:rPr lang="en-US" b="1" dirty="0" smtClean="0"/>
              <a:t>1. Why was control of Galveston important to both the North and South?</a:t>
            </a:r>
          </a:p>
          <a:p>
            <a:pPr algn="ctr"/>
            <a:endParaRPr lang="en-US" b="1" dirty="0" smtClean="0"/>
          </a:p>
          <a:p>
            <a:pPr algn="ctr"/>
            <a:r>
              <a:rPr lang="en-US" b="1" dirty="0" smtClean="0"/>
              <a:t>2. Where did most of the battle take place (land or water)? Why?</a:t>
            </a:r>
            <a:endParaRPr lang="en-US" b="1" dirty="0"/>
          </a:p>
        </p:txBody>
      </p:sp>
    </p:spTree>
    <p:extLst>
      <p:ext uri="{BB962C8B-B14F-4D97-AF65-F5344CB8AC3E}">
        <p14:creationId xmlns:p14="http://schemas.microsoft.com/office/powerpoint/2010/main" val="2534583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315533" y="1296779"/>
            <a:ext cx="8512935" cy="5104026"/>
          </a:xfrm>
        </p:spPr>
        <p:txBody>
          <a:bodyPr>
            <a:normAutofit lnSpcReduction="10000"/>
          </a:bodyPr>
          <a:lstStyle/>
          <a:p>
            <a:pPr marL="0" indent="0">
              <a:buNone/>
            </a:pPr>
            <a:r>
              <a:rPr lang="en-US" sz="2200" dirty="0" smtClean="0"/>
              <a:t>“And </a:t>
            </a:r>
            <a:r>
              <a:rPr lang="en-US" sz="2200" dirty="0"/>
              <a:t>by virtue of the power, and for the purpose aforesaid, I do order and declare that all persons held as slaves within said designated </a:t>
            </a:r>
            <a:r>
              <a:rPr lang="en-US" sz="2200" dirty="0" smtClean="0"/>
              <a:t>States [Arkansas, Texas, Louisiana, Mississippi, Alabama, Florida, Georgia, South Carolina, North Carolina, and Virginia], </a:t>
            </a:r>
            <a:r>
              <a:rPr lang="en-US" sz="2200" dirty="0"/>
              <a:t>and parts of States, are, and henceforward shall be free; and that the Executive government of the United States, including the military and naval authorities thereof, will recognize and maintain the freedom of said persons.</a:t>
            </a:r>
          </a:p>
          <a:p>
            <a:pPr marL="0" indent="0">
              <a:buNone/>
            </a:pPr>
            <a:r>
              <a:rPr lang="en-US" sz="2200" dirty="0" smtClean="0"/>
              <a:t>And </a:t>
            </a:r>
            <a:r>
              <a:rPr lang="en-US" sz="2200" dirty="0"/>
              <a:t>I hereby enjoin upon the people so declared to be free to abstain from all violence, unless in necessary </a:t>
            </a:r>
            <a:r>
              <a:rPr lang="en-US" sz="2200" dirty="0" err="1"/>
              <a:t>self-defence</a:t>
            </a:r>
            <a:r>
              <a:rPr lang="en-US" sz="2200" dirty="0"/>
              <a:t>; and I recommend to them that, in all cases when allowed, they labor faithfully for reasonable wages.</a:t>
            </a:r>
          </a:p>
          <a:p>
            <a:pPr marL="0" indent="0">
              <a:buNone/>
            </a:pPr>
            <a:r>
              <a:rPr lang="en-US" sz="2200" dirty="0" smtClean="0"/>
              <a:t>And </a:t>
            </a:r>
            <a:r>
              <a:rPr lang="en-US" sz="2200" dirty="0"/>
              <a:t>I further declare and make known, that such persons of suitable condition, will be received into the armed service of the United States to garrison forts, positions, stations, and other places, and to man vessels of all sorts in said service</a:t>
            </a:r>
            <a:r>
              <a:rPr lang="en-US" sz="2200" dirty="0" smtClean="0"/>
              <a:t>.”</a:t>
            </a:r>
          </a:p>
          <a:p>
            <a:pPr algn="r">
              <a:buFontTx/>
              <a:buChar char="-"/>
            </a:pPr>
            <a:r>
              <a:rPr lang="en-US" sz="2200" dirty="0" smtClean="0"/>
              <a:t>U.S. President Abraham Lincoln</a:t>
            </a:r>
            <a:br>
              <a:rPr lang="en-US" sz="2200" dirty="0" smtClean="0"/>
            </a:br>
            <a:r>
              <a:rPr lang="en-US" sz="2200" dirty="0" smtClean="0"/>
              <a:t>January 1, 1863</a:t>
            </a:r>
            <a:endParaRPr lang="en-US" sz="2200" dirty="0"/>
          </a:p>
          <a:p>
            <a:endParaRPr lang="en-US" sz="1800" dirty="0" smtClean="0"/>
          </a:p>
        </p:txBody>
      </p:sp>
      <p:sp>
        <p:nvSpPr>
          <p:cNvPr id="7" name="Title 3"/>
          <p:cNvSpPr txBox="1">
            <a:spLocks/>
          </p:cNvSpPr>
          <p:nvPr/>
        </p:nvSpPr>
        <p:spPr>
          <a:xfrm>
            <a:off x="157766" y="315504"/>
            <a:ext cx="8828468" cy="8311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effectLst>
                  <a:outerShdw blurRad="38100" dist="38100" dir="2700000" algn="tl">
                    <a:srgbClr val="000000">
                      <a:alpha val="43137"/>
                    </a:srgbClr>
                  </a:outerShdw>
                </a:effectLst>
              </a:rPr>
              <a:t>Excerpt from the Emancipation Proclamation</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8651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utler Hanged, the Negro Freed (18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796" y="401152"/>
            <a:ext cx="6198295" cy="60556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41995" y="1028343"/>
            <a:ext cx="2088107" cy="4801314"/>
          </a:xfrm>
          <a:prstGeom prst="rect">
            <a:avLst/>
          </a:prstGeom>
          <a:noFill/>
        </p:spPr>
        <p:txBody>
          <a:bodyPr wrap="square" rtlCol="0">
            <a:spAutoFit/>
          </a:bodyPr>
          <a:lstStyle/>
          <a:p>
            <a:r>
              <a:rPr lang="en-US" b="1" dirty="0"/>
              <a:t>1</a:t>
            </a:r>
            <a:r>
              <a:rPr lang="en-US" b="1" dirty="0" smtClean="0"/>
              <a:t>. According to the excerpt and political cartoon, what is Abraham Lincoln’s motivation behind the Emancipation Proclamation? What is Jefferson Davis’s reaction?</a:t>
            </a:r>
          </a:p>
          <a:p>
            <a:endParaRPr lang="en-US" b="1" dirty="0" smtClean="0"/>
          </a:p>
          <a:p>
            <a:r>
              <a:rPr lang="en-US" b="1" dirty="0"/>
              <a:t>2</a:t>
            </a:r>
            <a:r>
              <a:rPr lang="en-US" b="1" dirty="0" smtClean="0"/>
              <a:t>. Why would most slaves NOT find out about the Emancipation Proclamation until the end of the war?</a:t>
            </a:r>
            <a:endParaRPr lang="en-US" b="1" dirty="0"/>
          </a:p>
        </p:txBody>
      </p:sp>
    </p:spTree>
    <p:extLst>
      <p:ext uri="{BB962C8B-B14F-4D97-AF65-F5344CB8AC3E}">
        <p14:creationId xmlns:p14="http://schemas.microsoft.com/office/powerpoint/2010/main" val="3593414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6859" y="151728"/>
            <a:ext cx="7886700" cy="831146"/>
          </a:xfrm>
        </p:spPr>
        <p:txBody>
          <a:bodyPr>
            <a:normAutofit/>
          </a:bodyPr>
          <a:lstStyle/>
          <a:p>
            <a:pPr algn="ctr"/>
            <a:r>
              <a:rPr lang="en-US" sz="3600" b="1" dirty="0" smtClean="0">
                <a:effectLst>
                  <a:outerShdw blurRad="38100" dist="38100" dir="2700000" algn="tl">
                    <a:srgbClr val="000000">
                      <a:alpha val="43137"/>
                    </a:srgbClr>
                  </a:outerShdw>
                </a:effectLst>
              </a:rPr>
              <a:t>Siege/Battle of Vicksburg</a:t>
            </a:r>
            <a:endParaRPr lang="en-US" sz="3600" b="1" dirty="0">
              <a:effectLst>
                <a:outerShdw blurRad="38100" dist="38100" dir="2700000" algn="tl">
                  <a:srgbClr val="000000">
                    <a:alpha val="43137"/>
                  </a:srgbClr>
                </a:outerShdw>
              </a:effectLst>
            </a:endParaRPr>
          </a:p>
        </p:txBody>
      </p:sp>
      <p:sp>
        <p:nvSpPr>
          <p:cNvPr id="6" name="Content Placeholder 5"/>
          <p:cNvSpPr>
            <a:spLocks noGrp="1"/>
          </p:cNvSpPr>
          <p:nvPr>
            <p:ph sz="half" idx="2"/>
          </p:nvPr>
        </p:nvSpPr>
        <p:spPr>
          <a:xfrm>
            <a:off x="315533" y="918476"/>
            <a:ext cx="8512935" cy="746551"/>
          </a:xfrm>
        </p:spPr>
        <p:txBody>
          <a:bodyPr>
            <a:normAutofit/>
          </a:bodyPr>
          <a:lstStyle/>
          <a:p>
            <a:r>
              <a:rPr lang="en-US" sz="1800" u="sng" dirty="0" smtClean="0"/>
              <a:t>Dates</a:t>
            </a:r>
            <a:r>
              <a:rPr lang="en-US" sz="1800" dirty="0" smtClean="0"/>
              <a:t>: May 22, 1863 – July 4, 1863</a:t>
            </a:r>
          </a:p>
          <a:p>
            <a:r>
              <a:rPr lang="en-US" sz="1800" u="sng" dirty="0" smtClean="0"/>
              <a:t>Casualties</a:t>
            </a:r>
            <a:r>
              <a:rPr lang="en-US" sz="1800" dirty="0" smtClean="0"/>
              <a:t>: 4,835 Union soldiers</a:t>
            </a:r>
            <a:r>
              <a:rPr lang="en-US" sz="1800" dirty="0"/>
              <a:t>;</a:t>
            </a:r>
            <a:r>
              <a:rPr lang="en-US" sz="1800" dirty="0" smtClean="0"/>
              <a:t> 32,697 Confederate soldiers (29,495 surrendered)</a:t>
            </a:r>
          </a:p>
        </p:txBody>
      </p:sp>
      <p:sp>
        <p:nvSpPr>
          <p:cNvPr id="2" name="AutoShape 2" descr="Displaying Vicksburg.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315533" y="3441680"/>
            <a:ext cx="8512935" cy="3416320"/>
          </a:xfrm>
          <a:prstGeom prst="rect">
            <a:avLst/>
          </a:prstGeom>
          <a:noFill/>
        </p:spPr>
        <p:txBody>
          <a:bodyPr wrap="square" rtlCol="0">
            <a:spAutoFit/>
          </a:bodyPr>
          <a:lstStyle/>
          <a:p>
            <a:r>
              <a:rPr lang="en-US" u="sng" dirty="0"/>
              <a:t>Summary</a:t>
            </a:r>
            <a:r>
              <a:rPr lang="en-US" dirty="0"/>
              <a:t>: As part of the Anaconda Plan, the Union aimed to capture the city of Vicksburg, strategically located on the Mississippi River. After two unsuccessful attacks on Vicksburg by Union forces, Gen. Grant decided to begin a siege of the city. The Confederates, under the command of Gen. Pemberton, had constructed strong defenses, but they became weaker as the siege raged on. Pemberton requested reinforcements which never came. Confederate food and supplies dwindled whereas the body count, and stench, increased on both sides. While the Confederates were trapped, the Union army grew and continued to attack. Conditions became so awful in Vicksburg that on June 28, Pemberton received an anonymous note from one of his men requesting a surrender before the army could abandon him. After days of negotiation, Pemberton surrendered to Grant on July 4. The South had lost control of the Mississippi River and was disconnected from Texas, Louisiana, and Arkansas</a:t>
            </a:r>
            <a:r>
              <a:rPr lang="en-US" dirty="0" smtClean="0"/>
              <a:t>.</a:t>
            </a:r>
            <a:endParaRPr lang="en-US" u="sng" dirty="0"/>
          </a:p>
        </p:txBody>
      </p:sp>
      <p:pic>
        <p:nvPicPr>
          <p:cNvPr id="2050" name="Picture 2" descr="http://upload.wikimedia.org/wikipedia/commons/4/45/Battle_of_Vicksburg,_Kurz_and_Allis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8703" y="1665026"/>
            <a:ext cx="2566594" cy="1776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587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gm1.ggpht.com/xIeGDoMUTcd5lM9PrpYOXtEwhJ6XvuAL-yYlwxTYJAyKne1NRUfk0GShDVOqifAiqn8KRf1fkgXyTUnmszzceFNDVTcICPkhQx11FFpicImTslR4UBLxBdbxantYY-XakbOpij0aIQS5Cw82nhl-3DizZ-pbaq6mGSnEqfhY-5BYQHYzxtAgeMaIqLWQHWWYlWCVRXVktfSPIAIRS_qcsJdBHgB4iw85a5JZMAPIFxoh1IPWA1I77_BtLz4l1SLbU7KWMlgghUa1zSfr917pdQP6kjnB2AUAA-cqeTpjod0VRlvTZdxFpiXfTQtNt866kDGtnaX9IE33j4RQt-Ei57Vcdo5u_mXCSIN9Sxn3Hef8PrEZkNMkycvi6Y7IG8Xd8VmD-1IXKMp9zLI3z3mixF4FxW83OW_Tznu9gOrXjbhU-PWfHGtLBncUKPPvRhSZPIFc8xMeuOTkziczlDMqduiQOrjcdjlWDqfP53QIGQrJ85afJGyf0JfPKJ-5lNIirtegCSi95heEz6LBHX4Dl63hc2ByyroAvdHH0OMD3g3ibIVKPldYzE2MVQPwQFv-k0ADDtySmyI=w1342-h547-l75-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464" y="508300"/>
            <a:ext cx="7519072" cy="46737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9905" y="5431815"/>
            <a:ext cx="8284191" cy="923330"/>
          </a:xfrm>
          <a:prstGeom prst="rect">
            <a:avLst/>
          </a:prstGeom>
          <a:noFill/>
        </p:spPr>
        <p:txBody>
          <a:bodyPr wrap="square" rtlCol="0">
            <a:spAutoFit/>
          </a:bodyPr>
          <a:lstStyle/>
          <a:p>
            <a:pPr algn="ctr"/>
            <a:r>
              <a:rPr lang="en-US" b="1" dirty="0"/>
              <a:t>3</a:t>
            </a:r>
            <a:r>
              <a:rPr lang="en-US" b="1" dirty="0" smtClean="0"/>
              <a:t>. How did the Union victory at Vicksburg help fulfill the goals of the Anaconda Plan?</a:t>
            </a:r>
          </a:p>
          <a:p>
            <a:pPr algn="ctr"/>
            <a:endParaRPr lang="en-US" b="1" dirty="0" smtClean="0"/>
          </a:p>
          <a:p>
            <a:pPr algn="ctr"/>
            <a:r>
              <a:rPr lang="en-US" b="1" dirty="0"/>
              <a:t>4</a:t>
            </a:r>
            <a:r>
              <a:rPr lang="en-US" b="1" dirty="0" smtClean="0"/>
              <a:t>. Make at least THREE comparisons between the Alamo and Vicksburg.</a:t>
            </a:r>
            <a:endParaRPr lang="en-US" b="1" dirty="0"/>
          </a:p>
        </p:txBody>
      </p:sp>
    </p:spTree>
    <p:extLst>
      <p:ext uri="{BB962C8B-B14F-4D97-AF65-F5344CB8AC3E}">
        <p14:creationId xmlns:p14="http://schemas.microsoft.com/office/powerpoint/2010/main" val="1248217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66859" y="113091"/>
            <a:ext cx="7886700" cy="8311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effectLst>
                  <a:outerShdw blurRad="38100" dist="38100" dir="2700000" algn="tl">
                    <a:srgbClr val="000000">
                      <a:alpha val="43137"/>
                    </a:srgbClr>
                  </a:outerShdw>
                </a:effectLst>
              </a:rPr>
              <a:t>Battle of Gettysburg</a:t>
            </a:r>
            <a:endParaRPr lang="en-US" sz="3600" b="1" dirty="0">
              <a:effectLst>
                <a:outerShdw blurRad="38100" dist="38100" dir="2700000" algn="tl">
                  <a:srgbClr val="000000">
                    <a:alpha val="43137"/>
                  </a:srgbClr>
                </a:outerShdw>
              </a:effectLst>
            </a:endParaRPr>
          </a:p>
        </p:txBody>
      </p:sp>
      <p:sp>
        <p:nvSpPr>
          <p:cNvPr id="3" name="Content Placeholder 5"/>
          <p:cNvSpPr txBox="1">
            <a:spLocks/>
          </p:cNvSpPr>
          <p:nvPr/>
        </p:nvSpPr>
        <p:spPr>
          <a:xfrm>
            <a:off x="315532" y="642213"/>
            <a:ext cx="8512935" cy="7465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u="sng" dirty="0" smtClean="0"/>
              <a:t>Dates</a:t>
            </a:r>
            <a:r>
              <a:rPr lang="en-US" sz="1800" dirty="0" smtClean="0"/>
              <a:t>: July 1</a:t>
            </a:r>
            <a:r>
              <a:rPr lang="en-US" sz="1800" baseline="30000" dirty="0" smtClean="0"/>
              <a:t>st</a:t>
            </a:r>
            <a:r>
              <a:rPr lang="en-US" sz="1800" dirty="0" smtClean="0"/>
              <a:t> – 3</a:t>
            </a:r>
            <a:r>
              <a:rPr lang="en-US" sz="1800" baseline="30000" dirty="0" smtClean="0"/>
              <a:t>rd</a:t>
            </a:r>
            <a:r>
              <a:rPr lang="en-US" sz="1800" dirty="0" smtClean="0"/>
              <a:t>, 1863</a:t>
            </a:r>
          </a:p>
          <a:p>
            <a:r>
              <a:rPr lang="en-US" sz="1800" u="sng" dirty="0" smtClean="0"/>
              <a:t>Casualties</a:t>
            </a:r>
            <a:r>
              <a:rPr lang="en-US" sz="1800" dirty="0" smtClean="0"/>
              <a:t>: 23,055 Union soldiers; 23,231 Confederate soldiers </a:t>
            </a:r>
          </a:p>
        </p:txBody>
      </p:sp>
      <p:pic>
        <p:nvPicPr>
          <p:cNvPr id="1026" name="Picture 2" descr="https://capitolbadgers.files.wordpress.com/2010/07/gettysbu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383" y="1388764"/>
            <a:ext cx="2879234" cy="15355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3182" y="2924356"/>
            <a:ext cx="8783392" cy="3970318"/>
          </a:xfrm>
          <a:prstGeom prst="rect">
            <a:avLst/>
          </a:prstGeom>
        </p:spPr>
        <p:txBody>
          <a:bodyPr wrap="square">
            <a:spAutoFit/>
          </a:bodyPr>
          <a:lstStyle/>
          <a:p>
            <a:r>
              <a:rPr lang="en-US" u="sng" dirty="0"/>
              <a:t>Summary</a:t>
            </a:r>
            <a:r>
              <a:rPr lang="en-US" dirty="0"/>
              <a:t>: </a:t>
            </a:r>
            <a:r>
              <a:rPr lang="en-US" dirty="0" smtClean="0"/>
              <a:t>The </a:t>
            </a:r>
            <a:r>
              <a:rPr lang="en-US" dirty="0"/>
              <a:t>b</a:t>
            </a:r>
            <a:r>
              <a:rPr lang="en-US" dirty="0" smtClean="0"/>
              <a:t>attle </a:t>
            </a:r>
            <a:r>
              <a:rPr lang="en-US" dirty="0"/>
              <a:t>took place over three days. On the first </a:t>
            </a:r>
            <a:r>
              <a:rPr lang="en-US" dirty="0" smtClean="0"/>
              <a:t>day, </a:t>
            </a:r>
            <a:r>
              <a:rPr lang="en-US" dirty="0"/>
              <a:t>the armies were still coming together. The Confederates outnumbered the Union the first day and caused them to retreat through the town of Gettysburg to the south side of town. General Lee wanted his men to continue the attack and finish off the Union troops. However, his men </a:t>
            </a:r>
            <a:r>
              <a:rPr lang="en-US" dirty="0" smtClean="0"/>
              <a:t>delayed, </a:t>
            </a:r>
            <a:r>
              <a:rPr lang="en-US" dirty="0"/>
              <a:t>and the Union had the opportunity to dig in and set up their defenses. </a:t>
            </a:r>
            <a:r>
              <a:rPr lang="en-US" dirty="0" smtClean="0"/>
              <a:t>By </a:t>
            </a:r>
            <a:r>
              <a:rPr lang="en-US" dirty="0"/>
              <a:t>the second day, the armies from both sides were </a:t>
            </a:r>
            <a:r>
              <a:rPr lang="en-US" dirty="0" smtClean="0"/>
              <a:t>at </a:t>
            </a:r>
            <a:r>
              <a:rPr lang="en-US" dirty="0"/>
              <a:t>full force. The Union had around 94,000 soldiers and the Confederates around 72,000. Lee </a:t>
            </a:r>
            <a:r>
              <a:rPr lang="en-US" dirty="0" smtClean="0"/>
              <a:t>attacked, </a:t>
            </a:r>
            <a:r>
              <a:rPr lang="en-US" dirty="0"/>
              <a:t>and there was fierce fighting throughout the day with both sides taking heavy </a:t>
            </a:r>
            <a:r>
              <a:rPr lang="en-US" dirty="0" smtClean="0"/>
              <a:t>losses.</a:t>
            </a:r>
            <a:r>
              <a:rPr lang="en-US" dirty="0"/>
              <a:t> </a:t>
            </a:r>
            <a:r>
              <a:rPr lang="en-US" dirty="0" smtClean="0"/>
              <a:t>On the </a:t>
            </a:r>
            <a:r>
              <a:rPr lang="en-US" dirty="0"/>
              <a:t>third day, General Lee decided to make an </a:t>
            </a:r>
            <a:r>
              <a:rPr lang="en-US" dirty="0" smtClean="0"/>
              <a:t>all-or-nothing </a:t>
            </a:r>
            <a:r>
              <a:rPr lang="en-US" dirty="0"/>
              <a:t>attack. He felt if he could win this battle, the South would win the war. He sent General Pickett, with 12,500 men, on a direct charge at the heart of the Union Army. This famous attack is called Pickett's Charge. Pickett's men were defeated with over half of them injured or killed. General Lee and the Confederate Army </a:t>
            </a:r>
            <a:r>
              <a:rPr lang="en-US" dirty="0" smtClean="0"/>
              <a:t>retreated and would never come close to gaining Union ground again.</a:t>
            </a:r>
            <a:r>
              <a:rPr lang="en-US" dirty="0"/>
              <a:t> </a:t>
            </a:r>
            <a:r>
              <a:rPr lang="en-US" dirty="0" smtClean="0"/>
              <a:t>The </a:t>
            </a:r>
            <a:r>
              <a:rPr lang="en-US" dirty="0"/>
              <a:t>Battle of Gettysburg was the deadliest battle of the Civil War.</a:t>
            </a:r>
            <a:endParaRPr lang="en-US" u="sng" dirty="0"/>
          </a:p>
        </p:txBody>
      </p:sp>
    </p:spTree>
    <p:extLst>
      <p:ext uri="{BB962C8B-B14F-4D97-AF65-F5344CB8AC3E}">
        <p14:creationId xmlns:p14="http://schemas.microsoft.com/office/powerpoint/2010/main" val="2366838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figures.boundless.com/8181/full/urg-2c-by-currier-and-iv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242" y="389161"/>
            <a:ext cx="7573516" cy="47881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29905" y="5431815"/>
            <a:ext cx="8284191" cy="1200329"/>
          </a:xfrm>
          <a:prstGeom prst="rect">
            <a:avLst/>
          </a:prstGeom>
          <a:noFill/>
        </p:spPr>
        <p:txBody>
          <a:bodyPr wrap="square" rtlCol="0">
            <a:spAutoFit/>
          </a:bodyPr>
          <a:lstStyle/>
          <a:p>
            <a:pPr algn="ctr"/>
            <a:r>
              <a:rPr lang="en-US" b="1" dirty="0"/>
              <a:t>5</a:t>
            </a:r>
            <a:r>
              <a:rPr lang="en-US" b="1" dirty="0" smtClean="0"/>
              <a:t>. Why was victory at Gettysburg so important to General Lee?</a:t>
            </a:r>
          </a:p>
          <a:p>
            <a:pPr algn="ctr"/>
            <a:endParaRPr lang="en-US" b="1" dirty="0" smtClean="0"/>
          </a:p>
          <a:p>
            <a:pPr algn="ctr"/>
            <a:r>
              <a:rPr lang="en-US" b="1" dirty="0"/>
              <a:t>6</a:t>
            </a:r>
            <a:r>
              <a:rPr lang="en-US" b="1" dirty="0" smtClean="0"/>
              <a:t>.  Why was Gettysburg considered a turning point in the war for the Union?</a:t>
            </a:r>
            <a:endParaRPr lang="en-US" b="1" dirty="0"/>
          </a:p>
          <a:p>
            <a:pPr algn="ctr"/>
            <a:endParaRPr lang="en-US" b="1" dirty="0"/>
          </a:p>
        </p:txBody>
      </p:sp>
    </p:spTree>
    <p:extLst>
      <p:ext uri="{BB962C8B-B14F-4D97-AF65-F5344CB8AC3E}">
        <p14:creationId xmlns:p14="http://schemas.microsoft.com/office/powerpoint/2010/main" val="2600036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315533" y="1296779"/>
            <a:ext cx="8512935" cy="5104026"/>
          </a:xfrm>
        </p:spPr>
        <p:txBody>
          <a:bodyPr>
            <a:normAutofit fontScale="77500" lnSpcReduction="20000"/>
          </a:bodyPr>
          <a:lstStyle/>
          <a:p>
            <a:pPr marL="0" indent="0">
              <a:buNone/>
            </a:pPr>
            <a:r>
              <a:rPr lang="en-US" sz="2400" dirty="0" smtClean="0"/>
              <a:t>“Four </a:t>
            </a:r>
            <a:r>
              <a:rPr lang="en-US" sz="2400" dirty="0"/>
              <a:t>score and seven years ago our fathers brought forth on this continent, a new nation, conceived in Liberty, and dedicated to the proposition that all men are created equal.</a:t>
            </a:r>
          </a:p>
          <a:p>
            <a:pPr marL="0" indent="0">
              <a:buNone/>
            </a:pPr>
            <a:r>
              <a:rPr lang="en-US" sz="2400" dirty="0"/>
              <a:t>Now we are engaged in a great civil war, testing whether that nation, or any nation so conceived and so dedicated, can long endure. We are met on a great battle-field of that war. We have come to dedicate a portion of that field, as a final resting place for those who here gave their lives that that nation might live. It is altogether fitting and proper that we should do this.</a:t>
            </a:r>
          </a:p>
          <a:p>
            <a:pPr marL="0" indent="0">
              <a:buNone/>
            </a:pPr>
            <a:r>
              <a:rPr lang="en-US" sz="2400" dirty="0"/>
              <a:t>But, in a larger sense, we can not dedicate — we can not consecrate — we can not hallow — this ground. The brave men, living and dead, who struggled here, have consecrated it, far above our poor power to add or detract. The world will little note, nor long remember what we say here, but it can never forget what they did here. It is for us the living, rather, to be dedicated here to the unfinished work which they who fought here have thus far so nobly advanced. It is rather for us to be here dedicated to the great task remaining before us — that from these honored dead we take increased devotion to that cause for which they gave the last full measure of devotion — that we here highly resolve that these dead shall not have died in vain — that this nation, under God, shall have a new birth of freedom — and that government of the people, by the people, for the people, shall not perish from the earth</a:t>
            </a:r>
            <a:r>
              <a:rPr lang="en-US" sz="2400" dirty="0" smtClean="0"/>
              <a:t>.”</a:t>
            </a:r>
            <a:endParaRPr lang="en-US" sz="2400" dirty="0"/>
          </a:p>
          <a:p>
            <a:pPr algn="r">
              <a:buFontTx/>
              <a:buChar char="-"/>
            </a:pPr>
            <a:r>
              <a:rPr lang="en-US" sz="2200" dirty="0" smtClean="0"/>
              <a:t>U.S. President Abraham Lincoln</a:t>
            </a:r>
            <a:br>
              <a:rPr lang="en-US" sz="2200" dirty="0" smtClean="0"/>
            </a:br>
            <a:r>
              <a:rPr lang="en-US" sz="2200" dirty="0" smtClean="0"/>
              <a:t>November 19</a:t>
            </a:r>
            <a:r>
              <a:rPr lang="en-US" sz="2200" baseline="30000" dirty="0" smtClean="0"/>
              <a:t>th</a:t>
            </a:r>
            <a:r>
              <a:rPr lang="en-US" sz="2200" dirty="0" smtClean="0"/>
              <a:t>, 1863</a:t>
            </a:r>
            <a:endParaRPr lang="en-US" sz="2200" dirty="0"/>
          </a:p>
          <a:p>
            <a:endParaRPr lang="en-US" sz="1800" dirty="0" smtClean="0"/>
          </a:p>
        </p:txBody>
      </p:sp>
      <p:sp>
        <p:nvSpPr>
          <p:cNvPr id="7" name="Title 3"/>
          <p:cNvSpPr txBox="1">
            <a:spLocks/>
          </p:cNvSpPr>
          <p:nvPr/>
        </p:nvSpPr>
        <p:spPr>
          <a:xfrm>
            <a:off x="157766" y="315504"/>
            <a:ext cx="8828468" cy="8311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effectLst>
                  <a:outerShdw blurRad="38100" dist="38100" dir="2700000" algn="tl">
                    <a:srgbClr val="000000">
                      <a:alpha val="43137"/>
                    </a:srgbClr>
                  </a:outerShdw>
                </a:effectLst>
              </a:rPr>
              <a:t>The Gettysburg Address</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58210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TotalTime>
  <Words>1242</Words>
  <Application>Microsoft Office PowerPoint</Application>
  <PresentationFormat>On-screen Show (4:3)</PresentationFormat>
  <Paragraphs>46</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Battle of Galveston</vt:lpstr>
      <vt:lpstr>PowerPoint Presentation</vt:lpstr>
      <vt:lpstr>PowerPoint Presentation</vt:lpstr>
      <vt:lpstr>PowerPoint Presentation</vt:lpstr>
      <vt:lpstr>Siege/Battle of Vicksburg</vt:lpstr>
      <vt:lpstr>PowerPoint Presentation</vt:lpstr>
      <vt:lpstr>PowerPoint Presentation</vt:lpstr>
      <vt:lpstr>PowerPoint Presentation</vt:lpstr>
      <vt:lpstr>PowerPoint Presentation</vt:lpstr>
      <vt:lpstr>PowerPoint Presentation</vt:lpstr>
      <vt:lpstr>Battle of Sabine Pass</vt:lpstr>
      <vt:lpstr>PowerPoint Presentation</vt:lpstr>
    </vt:vector>
  </TitlesOfParts>
  <Company>HISD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Battle of Galveston</dc:title>
  <dc:creator>Brame, Victoria L</dc:creator>
  <cp:lastModifiedBy>Brame, Victoria L</cp:lastModifiedBy>
  <cp:revision>34</cp:revision>
  <dcterms:created xsi:type="dcterms:W3CDTF">2015-03-31T22:40:07Z</dcterms:created>
  <dcterms:modified xsi:type="dcterms:W3CDTF">2015-04-01T12:27:24Z</dcterms:modified>
</cp:coreProperties>
</file>