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2"/>
  </p:notesMasterIdLst>
  <p:sldIdLst>
    <p:sldId id="261" r:id="rId2"/>
    <p:sldId id="262" r:id="rId3"/>
    <p:sldId id="263" r:id="rId4"/>
    <p:sldId id="257" r:id="rId5"/>
    <p:sldId id="265" r:id="rId6"/>
    <p:sldId id="258" r:id="rId7"/>
    <p:sldId id="266" r:id="rId8"/>
    <p:sldId id="259" r:id="rId9"/>
    <p:sldId id="26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/>
    </p:cSldViewPr>
  </p:slideViewPr>
  <p:outlineViewPr>
    <p:cViewPr>
      <p:scale>
        <a:sx n="33" d="100"/>
        <a:sy n="33" d="100"/>
      </p:scale>
      <p:origin x="0" y="-37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1C02-B54F-40EA-BAF3-D125E0AF50C4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8BD4E-6102-4CCA-9FD7-ACF18BD4A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battles</a:t>
            </a:r>
            <a:r>
              <a:rPr lang="en-US" baseline="0" dirty="0" smtClean="0"/>
              <a:t> at Sabine Pass and Brownsville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8BD4E-6102-4CCA-9FD7-ACF18BD4AE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1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2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99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06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3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0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3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7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0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7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8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6079E3D1-22E4-4E3B-A4DD-F191D3D7784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0CA2687-E164-4C83-BB26-C4376A4A0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176" y="2489200"/>
            <a:ext cx="7731649" cy="353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 smtClean="0"/>
              <a:t>“We </a:t>
            </a:r>
            <a:r>
              <a:rPr lang="en-US" i="1" dirty="0"/>
              <a:t>rely greatly on the sure operation of a complete blockade of the Atlantic and Gulf ports soon to commence. In connection with such blockade we propose a powerful movement down the Mississippi to the </a:t>
            </a:r>
            <a:r>
              <a:rPr lang="en-US" i="1" dirty="0" smtClean="0"/>
              <a:t>ocean…”</a:t>
            </a:r>
          </a:p>
          <a:p>
            <a:pPr marL="0" indent="0" algn="ctr">
              <a:buNone/>
            </a:pPr>
            <a:endParaRPr lang="en-US" i="1" dirty="0" smtClean="0"/>
          </a:p>
          <a:p>
            <a:r>
              <a:rPr lang="en-US" b="1" dirty="0" smtClean="0"/>
              <a:t>The excerpt most likely refers to…</a:t>
            </a:r>
          </a:p>
          <a:p>
            <a:pPr>
              <a:buAutoNum type="alphaUcPeriod"/>
            </a:pPr>
            <a:r>
              <a:rPr lang="en-US" dirty="0" smtClean="0"/>
              <a:t>Battle of Fort Sumter</a:t>
            </a:r>
          </a:p>
          <a:p>
            <a:pPr>
              <a:buAutoNum type="alphaUcPeriod"/>
            </a:pPr>
            <a:r>
              <a:rPr lang="en-US" dirty="0" smtClean="0"/>
              <a:t>First Battle of Bull Run</a:t>
            </a:r>
          </a:p>
          <a:p>
            <a:pPr>
              <a:buAutoNum type="alphaUcPeriod"/>
            </a:pPr>
            <a:r>
              <a:rPr lang="en-US" dirty="0" smtClean="0"/>
              <a:t>Anaconda Plan</a:t>
            </a:r>
          </a:p>
          <a:p>
            <a:pPr>
              <a:buAutoNum type="alphaUcPeriod"/>
            </a:pPr>
            <a:r>
              <a:rPr lang="en-US" dirty="0" smtClean="0"/>
              <a:t>Battle of Antietam</a:t>
            </a:r>
          </a:p>
        </p:txBody>
      </p:sp>
    </p:spTree>
    <p:extLst>
      <p:ext uri="{BB962C8B-B14F-4D97-AF65-F5344CB8AC3E}">
        <p14:creationId xmlns:p14="http://schemas.microsoft.com/office/powerpoint/2010/main" val="32711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Gettysburg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751" y="2489200"/>
            <a:ext cx="7830499" cy="3530600"/>
          </a:xfrm>
        </p:spPr>
        <p:txBody>
          <a:bodyPr/>
          <a:lstStyle/>
          <a:p>
            <a:r>
              <a:rPr lang="en-US" dirty="0" smtClean="0"/>
              <a:t>Gettysburg was by far the bloodiest battle of the Civil War.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Gettysburg Address </a:t>
            </a:r>
            <a:r>
              <a:rPr lang="en-US" dirty="0" smtClean="0"/>
              <a:t>was a famous speech made by </a:t>
            </a:r>
            <a:r>
              <a:rPr lang="en-US" b="1" dirty="0" smtClean="0"/>
              <a:t>President Lincoln </a:t>
            </a:r>
            <a:r>
              <a:rPr lang="en-US" dirty="0" smtClean="0"/>
              <a:t>in which he called for the preservation of the Union to honor those who died.</a:t>
            </a:r>
          </a:p>
          <a:p>
            <a:r>
              <a:rPr lang="en-US" dirty="0" smtClean="0"/>
              <a:t>“Four score and seven years ago” referred to the Declaration of Independence, which was signed 87 years before the Battle of Gettysburg.</a:t>
            </a:r>
            <a:endParaRPr lang="en-US" dirty="0"/>
          </a:p>
        </p:txBody>
      </p:sp>
      <p:pic>
        <p:nvPicPr>
          <p:cNvPr id="3074" name="Picture 2" descr="http://media.pennlive.com/gettysburg-150/photo/the-elusive-gettysbur-newh1jpg-bb1c896ba69739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42" y="4671268"/>
            <a:ext cx="3012316" cy="20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886" y="2489200"/>
            <a:ext cx="7554228" cy="3530600"/>
          </a:xfrm>
        </p:spPr>
        <p:txBody>
          <a:bodyPr/>
          <a:lstStyle/>
          <a:p>
            <a:r>
              <a:rPr lang="en-US" dirty="0" smtClean="0"/>
              <a:t>As the war raged on into 1862, both Confederate and Union troops traded victories and losses.</a:t>
            </a:r>
          </a:p>
          <a:p>
            <a:r>
              <a:rPr lang="en-US" dirty="0" smtClean="0"/>
              <a:t>Just like the beginning of the war, it was not clear which would eventually win.</a:t>
            </a:r>
            <a:endParaRPr lang="en-US" dirty="0"/>
          </a:p>
        </p:txBody>
      </p:sp>
      <p:pic>
        <p:nvPicPr>
          <p:cNvPr id="1026" name="Picture 2" descr="https://lh3.googleusercontent.com/-Z2pCuAjPxDY/VIcx2xvEb1I/AAAAAAAAADM/Hl5fe1PHUuY/s640/blogger-image-887963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68" y="4058882"/>
            <a:ext cx="2539664" cy="246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64" y="925605"/>
            <a:ext cx="6588114" cy="711359"/>
          </a:xfrm>
        </p:spPr>
        <p:txBody>
          <a:bodyPr/>
          <a:lstStyle/>
          <a:p>
            <a:r>
              <a:rPr lang="en-US" dirty="0" smtClean="0"/>
              <a:t>The Civil War in Texas: Galveston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9" y="2280908"/>
            <a:ext cx="4864658" cy="4382836"/>
          </a:xfrm>
        </p:spPr>
        <p:txBody>
          <a:bodyPr>
            <a:normAutofit/>
          </a:bodyPr>
          <a:lstStyle/>
          <a:p>
            <a:r>
              <a:rPr lang="en-US" dirty="0" smtClean="0"/>
              <a:t>As part of the </a:t>
            </a:r>
            <a:r>
              <a:rPr lang="en-US" b="1" dirty="0" smtClean="0"/>
              <a:t>Anaconda Plan</a:t>
            </a:r>
            <a:r>
              <a:rPr lang="en-US" dirty="0" smtClean="0"/>
              <a:t>, Union troops captured Galveston in October 1862 to block trade between the Confederacy and Europe.</a:t>
            </a:r>
          </a:p>
          <a:p>
            <a:r>
              <a:rPr lang="en-US" dirty="0" smtClean="0"/>
              <a:t>Confederate troops attacked Union troops in an attempt to regain control of Galveston on January 1, 1863.</a:t>
            </a:r>
          </a:p>
          <a:p>
            <a:r>
              <a:rPr lang="en-US" dirty="0" smtClean="0"/>
              <a:t>Union troops were taken by surprise –they soon became overwhelmed and surrendered.</a:t>
            </a:r>
          </a:p>
          <a:p>
            <a:r>
              <a:rPr lang="en-US" dirty="0" smtClean="0"/>
              <a:t>By 1864, Galveston was one of the few open ports still available to the Confederacy.</a:t>
            </a:r>
          </a:p>
        </p:txBody>
      </p:sp>
      <p:pic>
        <p:nvPicPr>
          <p:cNvPr id="2050" name="Picture 2" descr="http://maritimetexas.net/wordpress/wp-content/uploads/2009/11/Westfiel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12" y="3294494"/>
            <a:ext cx="3644441" cy="209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Emancipation Proclamation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81239" y="2489200"/>
            <a:ext cx="7581523" cy="3530600"/>
          </a:xfrm>
        </p:spPr>
        <p:txBody>
          <a:bodyPr/>
          <a:lstStyle/>
          <a:p>
            <a:pPr eaLnBrk="1" hangingPunct="1"/>
            <a:r>
              <a:rPr lang="en-US" dirty="0" smtClean="0"/>
              <a:t>Early in 1863, in the middle of fighting, Lincoln issued the Emancipation </a:t>
            </a:r>
            <a:r>
              <a:rPr lang="en-US" dirty="0" smtClean="0"/>
              <a:t>Proclamation.</a:t>
            </a:r>
            <a:endParaRPr lang="en-US" dirty="0" smtClean="0"/>
          </a:p>
          <a:p>
            <a:pPr eaLnBrk="1" hangingPunct="1"/>
            <a:r>
              <a:rPr lang="en-US" dirty="0" smtClean="0"/>
              <a:t>This document freed the </a:t>
            </a:r>
            <a:r>
              <a:rPr lang="en-US" dirty="0" smtClean="0"/>
              <a:t>slaves only in </a:t>
            </a:r>
            <a:r>
              <a:rPr lang="en-US" dirty="0" smtClean="0"/>
              <a:t>the </a:t>
            </a:r>
            <a:r>
              <a:rPr lang="en-US" dirty="0" smtClean="0"/>
              <a:t>Confederacy, not in the </a:t>
            </a:r>
            <a:r>
              <a:rPr lang="en-US" dirty="0"/>
              <a:t>B</a:t>
            </a:r>
            <a:r>
              <a:rPr lang="en-US" dirty="0" smtClean="0"/>
              <a:t>order States.</a:t>
            </a:r>
          </a:p>
          <a:p>
            <a:pPr eaLnBrk="1" hangingPunct="1"/>
            <a:r>
              <a:rPr lang="en-US" dirty="0" smtClean="0"/>
              <a:t>Most slaves would not find out about the Emancipation Proclamation until the end of the war.</a:t>
            </a:r>
            <a:endParaRPr lang="en-US" dirty="0" smtClean="0"/>
          </a:p>
        </p:txBody>
      </p:sp>
      <p:pic>
        <p:nvPicPr>
          <p:cNvPr id="15364" name="Picture 5" descr="jb_civil_subj_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39" y="464671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president-abraham-lincoln-a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36" y="4646715"/>
            <a:ext cx="1463006" cy="202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2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Question!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01710" y="3509006"/>
            <a:ext cx="7540580" cy="25158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did the Confederacy probably react to the Emancipation Proclamation?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05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Turning Point: Vicksburg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Vicksburg, Mississippi was </a:t>
            </a:r>
            <a:r>
              <a:rPr lang="en-US" dirty="0" smtClean="0"/>
              <a:t>key to controlling </a:t>
            </a:r>
            <a:r>
              <a:rPr lang="en-US" dirty="0"/>
              <a:t>the Mississippi </a:t>
            </a:r>
            <a:r>
              <a:rPr lang="en-US" dirty="0" smtClean="0"/>
              <a:t>River and a very </a:t>
            </a:r>
            <a:r>
              <a:rPr lang="en-US" dirty="0"/>
              <a:t>important </a:t>
            </a:r>
            <a:r>
              <a:rPr lang="en-US" dirty="0" smtClean="0"/>
              <a:t>town for </a:t>
            </a:r>
            <a:r>
              <a:rPr lang="en-US" dirty="0"/>
              <a:t>the </a:t>
            </a:r>
            <a:r>
              <a:rPr lang="en-US" dirty="0" smtClean="0"/>
              <a:t>Confederacy.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May 22, 1863:  </a:t>
            </a:r>
            <a:r>
              <a:rPr lang="en-US" dirty="0" smtClean="0"/>
              <a:t>Union General </a:t>
            </a:r>
            <a:r>
              <a:rPr lang="en-US" dirty="0"/>
              <a:t>Grant laid siege to the city for months, but the Confederates wouldn’t give </a:t>
            </a:r>
            <a:r>
              <a:rPr lang="en-US" dirty="0" smtClean="0"/>
              <a:t>up.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Rebel </a:t>
            </a:r>
            <a:r>
              <a:rPr lang="en-US" dirty="0" smtClean="0"/>
              <a:t>troops were </a:t>
            </a:r>
            <a:r>
              <a:rPr lang="en-US" dirty="0"/>
              <a:t>starving and forced to eat rats, </a:t>
            </a:r>
            <a:r>
              <a:rPr lang="en-US" dirty="0" smtClean="0"/>
              <a:t>and they </a:t>
            </a:r>
            <a:r>
              <a:rPr lang="en-US" dirty="0"/>
              <a:t>melted down </a:t>
            </a:r>
            <a:r>
              <a:rPr lang="en-US" i="1" dirty="0"/>
              <a:t>everything</a:t>
            </a:r>
            <a:r>
              <a:rPr lang="en-US" dirty="0"/>
              <a:t> to make bullets and </a:t>
            </a:r>
            <a:r>
              <a:rPr lang="en-US" dirty="0" smtClean="0"/>
              <a:t>cannonballs.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July 4, 1863:  Confederates surrendered, and the Union controlled the </a:t>
            </a:r>
            <a:r>
              <a:rPr lang="en-US" dirty="0" smtClean="0"/>
              <a:t>Mississippi.</a:t>
            </a:r>
            <a:endParaRPr lang="en-US" dirty="0"/>
          </a:p>
        </p:txBody>
      </p:sp>
      <p:pic>
        <p:nvPicPr>
          <p:cNvPr id="16388" name="Picture 4" descr="turning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42" y="4773315"/>
            <a:ext cx="1702666" cy="205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1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Question!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01710" y="3509006"/>
            <a:ext cx="7540580" cy="2515873"/>
          </a:xfrm>
        </p:spPr>
        <p:txBody>
          <a:bodyPr>
            <a:normAutofit/>
          </a:bodyPr>
          <a:lstStyle/>
          <a:p>
            <a:r>
              <a:rPr lang="en-US" sz="3600" dirty="0"/>
              <a:t>How is Vicksburg similar to another important event in Texas history? What event?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70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57250"/>
            <a:ext cx="58293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Confederate’s Alamo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657350" y="2362218"/>
            <a:ext cx="5829300" cy="3162568"/>
          </a:xfrm>
        </p:spPr>
        <p:txBody>
          <a:bodyPr/>
          <a:lstStyle/>
          <a:p>
            <a:pPr eaLnBrk="1" hangingPunct="1"/>
            <a:r>
              <a:rPr lang="en-US" dirty="0" smtClean="0"/>
              <a:t>Just </a:t>
            </a:r>
            <a:r>
              <a:rPr lang="en-US" dirty="0" smtClean="0"/>
              <a:t>like the </a:t>
            </a:r>
            <a:r>
              <a:rPr lang="en-US" dirty="0" smtClean="0"/>
              <a:t>Siege/Battle </a:t>
            </a:r>
            <a:r>
              <a:rPr lang="en-US" dirty="0" smtClean="0"/>
              <a:t>of the Alamo, the army at Vicksburg held off a bigger army, this time for more than a </a:t>
            </a:r>
            <a:r>
              <a:rPr lang="en-US" dirty="0" smtClean="0"/>
              <a:t>month.</a:t>
            </a:r>
            <a:endParaRPr lang="en-US" dirty="0" smtClean="0"/>
          </a:p>
        </p:txBody>
      </p:sp>
      <p:pic>
        <p:nvPicPr>
          <p:cNvPr id="17412" name="Picture 5" descr="vicks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429424"/>
            <a:ext cx="48006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0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Turning Point:  Gettysburg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While Vicksburg was falling, </a:t>
            </a:r>
            <a:r>
              <a:rPr lang="en-US" dirty="0" smtClean="0"/>
              <a:t>Confederate General </a:t>
            </a:r>
            <a:r>
              <a:rPr lang="en-US" dirty="0"/>
              <a:t>Robert E. Lee wanted to attack the North in Gettysburg, </a:t>
            </a:r>
            <a:r>
              <a:rPr lang="en-US" dirty="0" smtClean="0"/>
              <a:t>Pennsylvania.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Lee sent wave after wave of soldiers at the Union, but </a:t>
            </a:r>
            <a:r>
              <a:rPr lang="en-US" dirty="0" smtClean="0"/>
              <a:t>they kept </a:t>
            </a:r>
            <a:r>
              <a:rPr lang="en-US" dirty="0"/>
              <a:t>getting shot </a:t>
            </a:r>
            <a:r>
              <a:rPr lang="en-US" dirty="0" smtClean="0"/>
              <a:t>down.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52,000 men were killed over 3 </a:t>
            </a:r>
            <a:r>
              <a:rPr lang="en-US" dirty="0" smtClean="0"/>
              <a:t>days.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“The beginning of the end” for the Confederacy: </a:t>
            </a:r>
            <a:r>
              <a:rPr lang="en-US" dirty="0" smtClean="0"/>
              <a:t>They </a:t>
            </a:r>
            <a:r>
              <a:rPr lang="en-US" dirty="0"/>
              <a:t>lost their best and brightest in Vicksburg and Gettysburg, and would never again attack the </a:t>
            </a:r>
            <a:r>
              <a:rPr lang="en-US" dirty="0" smtClean="0"/>
              <a:t>North.</a:t>
            </a:r>
            <a:endParaRPr lang="en-US" dirty="0"/>
          </a:p>
        </p:txBody>
      </p:sp>
      <p:pic>
        <p:nvPicPr>
          <p:cNvPr id="5" name="Picture 4" descr="turning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42" y="4773315"/>
            <a:ext cx="1702666" cy="205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3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</TotalTime>
  <Words>531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Warm-Up</vt:lpstr>
      <vt:lpstr>The War Continues</vt:lpstr>
      <vt:lpstr>The Civil War in Texas: Galveston</vt:lpstr>
      <vt:lpstr>Emancipation Proclamation</vt:lpstr>
      <vt:lpstr>Quick Question!</vt:lpstr>
      <vt:lpstr>Turning Point: Vicksburg</vt:lpstr>
      <vt:lpstr>Quick Question!</vt:lpstr>
      <vt:lpstr>The Confederate’s Alamo</vt:lpstr>
      <vt:lpstr>Turning Point:  Gettysburg</vt:lpstr>
      <vt:lpstr>The Gettysburg Address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Brame, Victoria L</dc:creator>
  <cp:lastModifiedBy>Brame, Victoria L</cp:lastModifiedBy>
  <cp:revision>18</cp:revision>
  <dcterms:created xsi:type="dcterms:W3CDTF">2015-03-27T23:25:52Z</dcterms:created>
  <dcterms:modified xsi:type="dcterms:W3CDTF">2015-03-28T01:05:22Z</dcterms:modified>
</cp:coreProperties>
</file>