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75" r:id="rId9"/>
    <p:sldId id="276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0099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48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584D3D-9C1F-4839-9888-225B931D4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FF58-843F-4A6A-8AC3-9E4FAB975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0271-7345-49A8-B39E-01EA8744C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F0A137-3C2E-4804-81C0-1FA3E526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361A9-7112-44A7-965C-5F14D6B7A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5BDA-0326-4B81-97A0-4AEE8DCF1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D85F-B697-4BCD-82A1-7769EB2DF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1581D-C04A-44A8-9B20-EFA0824F1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E17F8-616C-445D-BB1A-E4EE9E15B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03AE-36A0-46AE-9110-04C0A41D2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3B06B-F80D-4899-B4A3-356CBCFA8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59255-CE08-4279-8623-2810A7BE5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E8B923D-AEE0-473D-B00E-9ED989D14CF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a/Coat_of_arms_of_Mexico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3/38/MiguelHidalgoMural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763000" cy="1470025"/>
          </a:xfrm>
        </p:spPr>
        <p:txBody>
          <a:bodyPr/>
          <a:lstStyle/>
          <a:p>
            <a:r>
              <a:rPr lang="en-US" sz="4800">
                <a:solidFill>
                  <a:srgbClr val="F3F3F3"/>
                </a:solidFill>
              </a:rPr>
              <a:t>Mexico</a:t>
            </a:r>
            <a:r>
              <a:rPr lang="en-US" sz="48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FF3300"/>
                </a:solidFill>
              </a:rPr>
              <a:t>Gains</a:t>
            </a:r>
            <a:r>
              <a:rPr lang="en-US" sz="4800">
                <a:solidFill>
                  <a:srgbClr val="0000FF"/>
                </a:solidFill>
              </a:rPr>
              <a:t> </a:t>
            </a:r>
            <a:r>
              <a:rPr lang="en-US" sz="4800">
                <a:solidFill>
                  <a:srgbClr val="009900"/>
                </a:solidFill>
              </a:rPr>
              <a:t>Independence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676400"/>
            <a:ext cx="6400800" cy="762000"/>
          </a:xfrm>
        </p:spPr>
        <p:txBody>
          <a:bodyPr/>
          <a:lstStyle/>
          <a:p>
            <a:r>
              <a:rPr lang="en-US" sz="5400" b="1">
                <a:solidFill>
                  <a:srgbClr val="F3F3F3"/>
                </a:solidFill>
              </a:rPr>
              <a:t>1810 - 1821</a:t>
            </a:r>
            <a:endParaRPr lang="en-US"/>
          </a:p>
        </p:txBody>
      </p:sp>
      <p:pic>
        <p:nvPicPr>
          <p:cNvPr id="2055" name="Picture 7" descr="hidal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28825"/>
            <a:ext cx="3571875" cy="4829175"/>
          </a:xfrm>
          <a:prstGeom prst="rect">
            <a:avLst/>
          </a:prstGeom>
          <a:noFill/>
        </p:spPr>
      </p:pic>
      <p:pic>
        <p:nvPicPr>
          <p:cNvPr id="2056" name="Picture 10" descr="File:Coat of arms of Mexic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en-US" b="1"/>
              <a:t>Outcome of the War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029200"/>
          </a:xfrm>
        </p:spPr>
        <p:txBody>
          <a:bodyPr/>
          <a:lstStyle/>
          <a:p>
            <a:r>
              <a:rPr lang="en-US" dirty="0"/>
              <a:t>11 year war</a:t>
            </a:r>
          </a:p>
          <a:p>
            <a:r>
              <a:rPr lang="en-US" dirty="0"/>
              <a:t>Mexico became an independent </a:t>
            </a:r>
            <a:r>
              <a:rPr lang="en-US" b="1" dirty="0">
                <a:solidFill>
                  <a:srgbClr val="FF3300"/>
                </a:solidFill>
              </a:rPr>
              <a:t>country</a:t>
            </a:r>
            <a:r>
              <a:rPr lang="en-US" dirty="0"/>
              <a:t> in </a:t>
            </a:r>
            <a:r>
              <a:rPr lang="en-US" b="1" dirty="0">
                <a:solidFill>
                  <a:srgbClr val="FF3300"/>
                </a:solidFill>
              </a:rPr>
              <a:t>1821</a:t>
            </a:r>
            <a:endParaRPr lang="en-US" dirty="0"/>
          </a:p>
          <a:p>
            <a:r>
              <a:rPr lang="en-US" dirty="0"/>
              <a:t>Texas became a province (state) of Mexico called </a:t>
            </a:r>
            <a:r>
              <a:rPr lang="en-US" b="1" dirty="0">
                <a:solidFill>
                  <a:srgbClr val="FF3300"/>
                </a:solidFill>
              </a:rPr>
              <a:t>Coahuila y </a:t>
            </a:r>
            <a:r>
              <a:rPr lang="en-US" b="1" dirty="0" err="1">
                <a:solidFill>
                  <a:srgbClr val="FF3300"/>
                </a:solidFill>
              </a:rPr>
              <a:t>Tejas</a:t>
            </a:r>
            <a:r>
              <a:rPr lang="en-US" dirty="0"/>
              <a:t>.</a:t>
            </a:r>
          </a:p>
          <a:p>
            <a:r>
              <a:rPr lang="en-US" dirty="0"/>
              <a:t>A great pride for a new culture…MEXICAN! </a:t>
            </a:r>
          </a:p>
        </p:txBody>
      </p:sp>
      <p:pic>
        <p:nvPicPr>
          <p:cNvPr id="9220" name="Picture 4" descr="http://blog.cvsflags.com/wp-content/uploads/2012/05/mexic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43400"/>
            <a:ext cx="2944514" cy="2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P168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588"/>
            <a:ext cx="9144000" cy="6221412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New Spain’s Provinces (States)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Hidalgo's Coal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5113"/>
            <a:ext cx="7391400" cy="644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5" descr="Mural_Diego_Rivera-758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AntonioMRuiz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686800" cy="6110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Image:MiguelHidalgoMural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5250"/>
            <a:ext cx="8458200" cy="6343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hildago-mura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81000"/>
            <a:ext cx="4857750" cy="647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morelo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8229600" cy="6324600"/>
          </a:xfrm>
          <a:noFill/>
          <a:ln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971800" y="6019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Jose Morelos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1143000"/>
          </a:xfrm>
        </p:spPr>
        <p:txBody>
          <a:bodyPr/>
          <a:lstStyle/>
          <a:p>
            <a:r>
              <a:rPr lang="en-US" b="1"/>
              <a:t>Spanish Empire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3352800"/>
            <a:ext cx="24384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Red River and Sabine River officially become New Spain’s borders</a:t>
            </a:r>
          </a:p>
        </p:txBody>
      </p:sp>
      <p:pic>
        <p:nvPicPr>
          <p:cNvPr id="8196" name="Picture 4" descr="P141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7413"/>
            <a:ext cx="6477000" cy="5970587"/>
          </a:xfrm>
          <a:prstGeom prst="rect">
            <a:avLst/>
          </a:prstGeom>
          <a:noFill/>
        </p:spPr>
      </p:pic>
      <p:pic>
        <p:nvPicPr>
          <p:cNvPr id="8197" name="Picture 5" descr="P141-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2922588" cy="1795463"/>
          </a:xfrm>
          <a:prstGeom prst="rect">
            <a:avLst/>
          </a:prstGeom>
          <a:noFill/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2590800" y="40386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People of the Spanish Empire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Spaniards (</a:t>
            </a:r>
            <a:r>
              <a:rPr lang="es-ES" sz="2800" b="1">
                <a:solidFill>
                  <a:srgbClr val="FF3300"/>
                </a:solidFill>
              </a:rPr>
              <a:t>Peninsulares)</a:t>
            </a:r>
            <a:r>
              <a:rPr lang="en-US" sz="2800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=</a:t>
            </a:r>
            <a:r>
              <a:rPr lang="en-US" sz="2800" b="1"/>
              <a:t> </a:t>
            </a:r>
            <a:r>
              <a:rPr lang="en-US" sz="2800"/>
              <a:t>people who came directly from Spain to live in the New World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Criollos =</a:t>
            </a:r>
            <a:r>
              <a:rPr lang="en-US" sz="2800" b="1"/>
              <a:t> </a:t>
            </a:r>
            <a:r>
              <a:rPr lang="en-US" sz="2800"/>
              <a:t>people of pure Spanish blood but born in New Spain (New World)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Mestizos =</a:t>
            </a:r>
            <a:r>
              <a:rPr lang="en-US" sz="2800" b="1"/>
              <a:t> </a:t>
            </a:r>
            <a:r>
              <a:rPr lang="en-US" sz="2800"/>
              <a:t>people of mixed Native American and Spanish blood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Mulattos =</a:t>
            </a:r>
            <a:r>
              <a:rPr lang="en-US" sz="2800"/>
              <a:t> people of mixed African and Spanish blood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Blacks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</a:rPr>
              <a:t>Native Americans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81000" y="2133600"/>
            <a:ext cx="0" cy="403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b="1"/>
              <a:t>Social Classes in the Spanish Empire</a:t>
            </a:r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 l="2083" t="4167" r="2083" b="18750"/>
          <a:stretch>
            <a:fillRect/>
          </a:stretch>
        </p:blipFill>
        <p:spPr bwMode="auto">
          <a:xfrm>
            <a:off x="1371600" y="1710261"/>
            <a:ext cx="6633713" cy="41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62974" y="6072996"/>
            <a:ext cx="6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6943" y="6072996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Estimated population figures of New Spain in 1800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Reasons for Revolution: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8580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b="1">
                <a:solidFill>
                  <a:srgbClr val="FF3300"/>
                </a:solidFill>
              </a:rPr>
              <a:t>Tired of Spanish Rule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b="1">
                <a:solidFill>
                  <a:srgbClr val="FF3300"/>
                </a:solidFill>
              </a:rPr>
              <a:t>Jobs</a:t>
            </a:r>
            <a:endParaRPr lang="en-US"/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/>
              <a:t>best jobs in New Spain were saved for the Spaniards (not Criollos, Mestizos, Native Americans or Blacks).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b="1">
                <a:solidFill>
                  <a:srgbClr val="FF3300"/>
                </a:solidFill>
              </a:rPr>
              <a:t>Taxes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/>
              <a:t>Spanish were taxing Mexicans to pay for their wars overseas.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484563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29200"/>
            <a:ext cx="21209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 descr="MC900444612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35413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Inspiration for Revolution: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American Revolution 1776</a:t>
            </a:r>
            <a:r>
              <a:rPr lang="en-US"/>
              <a:t> - The U.S. fights Great Britain for their independence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>
                <a:solidFill>
                  <a:srgbClr val="FF3300"/>
                </a:solidFill>
              </a:rPr>
              <a:t>French Revolution 1789</a:t>
            </a:r>
            <a:r>
              <a:rPr lang="en-US"/>
              <a:t> - The French rise up against their king and create a new government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1676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40338"/>
            <a:ext cx="17526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Leader of the Mexican Revolution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Father Miguel Hidalgo</a:t>
            </a:r>
            <a:r>
              <a:rPr lang="en-US" dirty="0"/>
              <a:t> - </a:t>
            </a:r>
          </a:p>
          <a:p>
            <a:pPr lvl="1"/>
            <a:r>
              <a:rPr lang="en-US" dirty="0"/>
              <a:t>Catholic Priest &amp; “Father of the Country”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September 16, 1810</a:t>
            </a:r>
            <a:r>
              <a:rPr lang="en-US" dirty="0"/>
              <a:t> - he called Mexicans to fight Spain for their </a:t>
            </a:r>
            <a:r>
              <a:rPr lang="en-US" dirty="0" smtClean="0"/>
              <a:t>freedom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Grito</a:t>
            </a:r>
            <a:r>
              <a:rPr lang="en-US" dirty="0" smtClean="0"/>
              <a:t> de Dolores” – The Scream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267200"/>
            <a:ext cx="24665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Texas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Jose Bernardo Gutierrez de Lara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Augustus Magee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Lead expedition across Texas defeating Spanish Army as they go.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Capture Nacogdoches, Goliad, and 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</a:rPr>
              <a:t>   San Antonio                      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Battle of Medina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Bloodiest battle on Texas soil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About 1300 Republican (Mexican                Army for Independence) men killed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Texas remains under Spanish rule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munsons-of-texas.net/smme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657600"/>
            <a:ext cx="2438400" cy="212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of the war the </a:t>
            </a:r>
            <a:r>
              <a:rPr lang="en-US" dirty="0" smtClean="0">
                <a:solidFill>
                  <a:srgbClr val="FF0000"/>
                </a:solidFill>
              </a:rPr>
              <a:t>lower classes struggle to fight</a:t>
            </a:r>
            <a:r>
              <a:rPr lang="en-US" dirty="0" smtClean="0"/>
              <a:t>, winning small battles </a:t>
            </a:r>
          </a:p>
          <a:p>
            <a:r>
              <a:rPr lang="en-US" dirty="0" smtClean="0"/>
              <a:t>An 1820 revolt from the people in Spain cause </a:t>
            </a:r>
            <a:r>
              <a:rPr lang="en-US" dirty="0" smtClean="0">
                <a:solidFill>
                  <a:srgbClr val="FF0000"/>
                </a:solidFill>
              </a:rPr>
              <a:t>the king to lose some of his power</a:t>
            </a:r>
          </a:p>
          <a:p>
            <a:r>
              <a:rPr lang="en-US" dirty="0" smtClean="0"/>
              <a:t>The king </a:t>
            </a:r>
            <a:r>
              <a:rPr lang="en-US" dirty="0" smtClean="0">
                <a:solidFill>
                  <a:srgbClr val="FF0000"/>
                </a:solidFill>
              </a:rPr>
              <a:t>loses control of New Spain </a:t>
            </a:r>
            <a:r>
              <a:rPr lang="en-US" dirty="0" smtClean="0"/>
              <a:t>and some upper classes work with lower classes to gain independence by </a:t>
            </a:r>
            <a:r>
              <a:rPr lang="en-US" dirty="0" smtClean="0">
                <a:solidFill>
                  <a:srgbClr val="FF0000"/>
                </a:solidFill>
              </a:rPr>
              <a:t>1821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0793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743</TotalTime>
  <Words>360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Textured</vt:lpstr>
      <vt:lpstr>Mexico Gains Independence</vt:lpstr>
      <vt:lpstr>Spanish Empire</vt:lpstr>
      <vt:lpstr>People of the Spanish Empire</vt:lpstr>
      <vt:lpstr>Social Classes in the Spanish Empire</vt:lpstr>
      <vt:lpstr>Reasons for Revolution:</vt:lpstr>
      <vt:lpstr>Inspiration for Revolution:</vt:lpstr>
      <vt:lpstr>Leader of the Mexican Revolution</vt:lpstr>
      <vt:lpstr>Texas Involvement </vt:lpstr>
      <vt:lpstr>Turning Point</vt:lpstr>
      <vt:lpstr>Outcome of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 Gains Independence</dc:title>
  <dc:creator>hisd</dc:creator>
  <cp:lastModifiedBy>Brame, Victoria L</cp:lastModifiedBy>
  <cp:revision>21</cp:revision>
  <dcterms:created xsi:type="dcterms:W3CDTF">2008-11-17T23:17:27Z</dcterms:created>
  <dcterms:modified xsi:type="dcterms:W3CDTF">2014-11-11T20:52:37Z</dcterms:modified>
</cp:coreProperties>
</file>