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9"/>
  </p:notesMasterIdLst>
  <p:handoutMasterIdLst>
    <p:handoutMasterId r:id="rId20"/>
  </p:handoutMasterIdLst>
  <p:sldIdLst>
    <p:sldId id="280" r:id="rId2"/>
    <p:sldId id="262" r:id="rId3"/>
    <p:sldId id="256" r:id="rId4"/>
    <p:sldId id="258" r:id="rId5"/>
    <p:sldId id="260" r:id="rId6"/>
    <p:sldId id="281" r:id="rId7"/>
    <p:sldId id="282" r:id="rId8"/>
    <p:sldId id="283" r:id="rId9"/>
    <p:sldId id="284" r:id="rId10"/>
    <p:sldId id="285" r:id="rId11"/>
    <p:sldId id="286" r:id="rId12"/>
    <p:sldId id="287" r:id="rId13"/>
    <p:sldId id="288" r:id="rId14"/>
    <p:sldId id="289" r:id="rId15"/>
    <p:sldId id="291" r:id="rId16"/>
    <p:sldId id="261" r:id="rId17"/>
    <p:sldId id="293"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58" y="19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3318" name="Rectangle 6"/>
          <p:cNvSpPr>
            <a:spLocks noChangeArrowheads="1"/>
          </p:cNvSpPr>
          <p:nvPr/>
        </p:nvSpPr>
        <p:spPr bwMode="auto">
          <a:xfrm>
            <a:off x="228600" y="8382000"/>
            <a:ext cx="6172200" cy="457200"/>
          </a:xfrm>
          <a:prstGeom prst="rect">
            <a:avLst/>
          </a:prstGeom>
          <a:noFill/>
          <a:ln w="9525">
            <a:noFill/>
            <a:miter lim="800000"/>
            <a:headEnd/>
            <a:tailEnd/>
          </a:ln>
          <a:effectLst/>
        </p:spPr>
        <p:txBody>
          <a:bodyPr wrap="none" lIns="92075" tIns="46038" rIns="92075" bIns="46038" anchor="ctr"/>
          <a:lstStyle/>
          <a:p>
            <a:r>
              <a:rPr lang="en-US" sz="800"/>
              <a:t>CLEAR Model Lessons				Grade 7 Social Studies</a:t>
            </a:r>
          </a:p>
          <a:p>
            <a:r>
              <a:rPr lang="en-US" sz="800"/>
              <a:t>©2004 – 2005 Houston Independent School District			B.04.01 - 1</a:t>
            </a:r>
          </a:p>
        </p:txBody>
      </p:sp>
    </p:spTree>
    <p:extLst>
      <p:ext uri="{BB962C8B-B14F-4D97-AF65-F5344CB8AC3E}">
        <p14:creationId xmlns:p14="http://schemas.microsoft.com/office/powerpoint/2010/main" val="1045588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9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490E594-BA63-4E30-AAFD-F411B1B44799}" type="slidenum">
              <a:rPr lang="en-US"/>
              <a:pPr/>
              <a:t>‹#›</a:t>
            </a:fld>
            <a:endParaRPr lang="en-US"/>
          </a:p>
        </p:txBody>
      </p:sp>
    </p:spTree>
    <p:extLst>
      <p:ext uri="{BB962C8B-B14F-4D97-AF65-F5344CB8AC3E}">
        <p14:creationId xmlns:p14="http://schemas.microsoft.com/office/powerpoint/2010/main" val="15121675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ABCDC-9376-49A5-8E22-6A1101C487BF}" type="slidenum">
              <a:rPr lang="en-US"/>
              <a:pPr/>
              <a:t>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864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D2BF5-4BA1-482D-B2DD-DD05C8CD3495}" type="slidenum">
              <a:rPr lang="en-US"/>
              <a:pPr/>
              <a:t>10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2511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3A64A-FC76-488A-A591-D5E77F7129BE}" type="slidenum">
              <a:rPr lang="en-US"/>
              <a:pPr/>
              <a:t>16</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31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AC8F0A-5065-4FE5-B122-BA33589408F5}" type="slidenum">
              <a:rPr lang="en-US"/>
              <a:pPr/>
              <a:t>17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451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E266E4-3F08-40E5-8442-64075F5EA36F}" type="slidenum">
              <a:rPr lang="en-US"/>
              <a:pPr/>
              <a:t>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025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FC9DB-3A17-4FD7-BA42-FA8C194F54CE}" type="slidenum">
              <a:rPr lang="en-US"/>
              <a:pPr/>
              <a:t>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581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00050-136E-4F05-BA67-1F5BEE59B3BC}" type="slidenum">
              <a:rPr lang="en-US"/>
              <a:pPr/>
              <a:t>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582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DCC8F-6D83-4DDC-A6B0-BD025194EAC3}" type="slidenum">
              <a:rPr lang="en-US"/>
              <a:pPr/>
              <a:t>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154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2EF49-8E61-459D-8D9E-E406AD2CE851}"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328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908B0-2F54-496E-86F8-A8003C980BAB}" type="slidenum">
              <a:rPr lang="en-US"/>
              <a:pPr/>
              <a:t>7</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543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A5BFC-7907-462B-A878-A2E899948756}" type="slidenum">
              <a:rPr lang="en-US"/>
              <a:pPr/>
              <a:t>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632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7D0F0-E896-401C-8E57-4009A2A7824B}" type="slidenum">
              <a:rPr lang="en-US"/>
              <a:pPr/>
              <a:t>9</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4917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 y="152400"/>
            <a:ext cx="8458200" cy="144780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228600" y="1828800"/>
            <a:ext cx="3810000" cy="1752600"/>
          </a:xfrm>
        </p:spPr>
        <p:txBody>
          <a:bodyPr/>
          <a:lstStyle>
            <a:lvl1pPr marL="0" indent="0">
              <a:buFontTx/>
              <a:buNone/>
              <a:defRPr/>
            </a:lvl1pPr>
          </a:lstStyle>
          <a:p>
            <a:r>
              <a:rPr lang="en-US"/>
              <a:t>Click to edit Master subtitle style</a:t>
            </a:r>
          </a:p>
        </p:txBody>
      </p:sp>
      <p:sp>
        <p:nvSpPr>
          <p:cNvPr id="7175" name="Rectangle 7"/>
          <p:cNvSpPr>
            <a:spLocks noGrp="1" noChangeArrowheads="1"/>
          </p:cNvSpPr>
          <p:nvPr>
            <p:ph type="ftr" sz="quarter" idx="3"/>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010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762000" y="6172200"/>
            <a:ext cx="7696200" cy="457200"/>
          </a:xfrm>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CLEAR Model Lessons						Grade 7 Social Studies</a:t>
            </a:r>
          </a:p>
          <a:p>
            <a:r>
              <a:rPr lang="en-US"/>
              <a:t>©2004 – 2005 Houston Independent School District					B.04.01 - 1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152400"/>
            <a:ext cx="7010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1" name="Rectangle 7"/>
          <p:cNvSpPr>
            <a:spLocks noGrp="1" noChangeArrowheads="1"/>
          </p:cNvSpPr>
          <p:nvPr>
            <p:ph type="ftr" sz="quarter" idx="3"/>
          </p:nvPr>
        </p:nvSpPr>
        <p:spPr bwMode="auto">
          <a:xfrm>
            <a:off x="762000" y="6172200"/>
            <a:ext cx="7696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800"/>
            </a:lvl1pPr>
          </a:lstStyle>
          <a:p>
            <a:r>
              <a:rPr lang="en-US"/>
              <a:t>CLEAR Model Lessons						Grade 7 Social Studies</a:t>
            </a:r>
          </a:p>
          <a:p>
            <a:r>
              <a:rPr lang="en-US"/>
              <a:t>©2004 – 2005 Houston Independent School District					B.04.01 - 1</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dt="0"/>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84" charset="0"/>
        </a:defRPr>
      </a:lvl2pPr>
      <a:lvl3pPr algn="l" rtl="0" fontAlgn="base">
        <a:spcBef>
          <a:spcPct val="0"/>
        </a:spcBef>
        <a:spcAft>
          <a:spcPct val="0"/>
        </a:spcAft>
        <a:defRPr sz="4000">
          <a:solidFill>
            <a:schemeClr val="tx2"/>
          </a:solidFill>
          <a:latin typeface="Arial Black" pitchFamily="84" charset="0"/>
        </a:defRPr>
      </a:lvl3pPr>
      <a:lvl4pPr algn="l" rtl="0" fontAlgn="base">
        <a:spcBef>
          <a:spcPct val="0"/>
        </a:spcBef>
        <a:spcAft>
          <a:spcPct val="0"/>
        </a:spcAft>
        <a:defRPr sz="4000">
          <a:solidFill>
            <a:schemeClr val="tx2"/>
          </a:solidFill>
          <a:latin typeface="Arial Black" pitchFamily="84" charset="0"/>
        </a:defRPr>
      </a:lvl4pPr>
      <a:lvl5pPr algn="l" rtl="0" fontAlgn="base">
        <a:spcBef>
          <a:spcPct val="0"/>
        </a:spcBef>
        <a:spcAft>
          <a:spcPct val="0"/>
        </a:spcAft>
        <a:defRPr sz="4000">
          <a:solidFill>
            <a:schemeClr val="tx2"/>
          </a:solidFill>
          <a:latin typeface="Arial Black" pitchFamily="84" charset="0"/>
        </a:defRPr>
      </a:lvl5pPr>
      <a:lvl6pPr marL="457200" algn="l" rtl="0" fontAlgn="base">
        <a:spcBef>
          <a:spcPct val="0"/>
        </a:spcBef>
        <a:spcAft>
          <a:spcPct val="0"/>
        </a:spcAft>
        <a:defRPr sz="4000">
          <a:solidFill>
            <a:schemeClr val="tx2"/>
          </a:solidFill>
          <a:latin typeface="Arial Black" pitchFamily="84" charset="0"/>
        </a:defRPr>
      </a:lvl6pPr>
      <a:lvl7pPr marL="914400" algn="l" rtl="0" fontAlgn="base">
        <a:spcBef>
          <a:spcPct val="0"/>
        </a:spcBef>
        <a:spcAft>
          <a:spcPct val="0"/>
        </a:spcAft>
        <a:defRPr sz="4000">
          <a:solidFill>
            <a:schemeClr val="tx2"/>
          </a:solidFill>
          <a:latin typeface="Arial Black" pitchFamily="84" charset="0"/>
        </a:defRPr>
      </a:lvl7pPr>
      <a:lvl8pPr marL="1371600" algn="l" rtl="0" fontAlgn="base">
        <a:spcBef>
          <a:spcPct val="0"/>
        </a:spcBef>
        <a:spcAft>
          <a:spcPct val="0"/>
        </a:spcAft>
        <a:defRPr sz="4000">
          <a:solidFill>
            <a:schemeClr val="tx2"/>
          </a:solidFill>
          <a:latin typeface="Arial Black" pitchFamily="84" charset="0"/>
        </a:defRPr>
      </a:lvl8pPr>
      <a:lvl9pPr marL="1828800" algn="l" rtl="0" fontAlgn="base">
        <a:spcBef>
          <a:spcPct val="0"/>
        </a:spcBef>
        <a:spcAft>
          <a:spcPct val="0"/>
        </a:spcAft>
        <a:defRPr sz="4000">
          <a:solidFill>
            <a:schemeClr val="tx2"/>
          </a:solidFill>
          <a:latin typeface="Arial Black" pitchFamily="8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ftr" sz="quarter" idx="3"/>
          </p:nvPr>
        </p:nvSpPr>
        <p:spPr/>
        <p:txBody>
          <a:bodyPr/>
          <a:lstStyle/>
          <a:p>
            <a:r>
              <a:rPr lang="en-US"/>
              <a:t>CLEAR Model Lessons						Grade 7 Social Studies</a:t>
            </a:r>
          </a:p>
          <a:p>
            <a:r>
              <a:rPr lang="en-US"/>
              <a:t>©2004 – 2005 Houston Independent School District					B.04.01 - 1</a:t>
            </a:r>
          </a:p>
        </p:txBody>
      </p:sp>
      <p:sp>
        <p:nvSpPr>
          <p:cNvPr id="39938" name="Rectangle 2"/>
          <p:cNvSpPr>
            <a:spLocks noGrp="1" noChangeArrowheads="1"/>
          </p:cNvSpPr>
          <p:nvPr>
            <p:ph type="ctrTitle"/>
          </p:nvPr>
        </p:nvSpPr>
        <p:spPr/>
        <p:txBody>
          <a:bodyPr/>
          <a:lstStyle/>
          <a:p>
            <a:r>
              <a:rPr lang="en-US"/>
              <a:t>Christopher Columbus</a:t>
            </a:r>
          </a:p>
        </p:txBody>
      </p:sp>
      <p:sp>
        <p:nvSpPr>
          <p:cNvPr id="39939" name="Rectangle 3"/>
          <p:cNvSpPr>
            <a:spLocks noGrp="1" noChangeArrowheads="1"/>
          </p:cNvSpPr>
          <p:nvPr>
            <p:ph type="subTitle" idx="1"/>
          </p:nvPr>
        </p:nvSpPr>
        <p:spPr>
          <a:xfrm>
            <a:off x="152400" y="1676400"/>
            <a:ext cx="4953000" cy="1752600"/>
          </a:xfrm>
        </p:spPr>
        <p:txBody>
          <a:bodyPr/>
          <a:lstStyle/>
          <a:p>
            <a:r>
              <a:rPr lang="en-US" b="1" dirty="0" smtClean="0"/>
              <a:t>Good guy or bad guy?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48130" name="Rectangle 2"/>
          <p:cNvSpPr>
            <a:spLocks noGrp="1" noChangeArrowheads="1"/>
          </p:cNvSpPr>
          <p:nvPr>
            <p:ph type="title"/>
          </p:nvPr>
        </p:nvSpPr>
        <p:spPr>
          <a:xfrm>
            <a:off x="381000" y="152400"/>
            <a:ext cx="7010400" cy="1143000"/>
          </a:xfrm>
        </p:spPr>
        <p:txBody>
          <a:bodyPr/>
          <a:lstStyle/>
          <a:p>
            <a:r>
              <a:rPr lang="en-US"/>
              <a:t>Columbus named Indians</a:t>
            </a:r>
          </a:p>
        </p:txBody>
      </p:sp>
      <p:sp>
        <p:nvSpPr>
          <p:cNvPr id="48131" name="Rectangle 3"/>
          <p:cNvSpPr>
            <a:spLocks noGrp="1" noChangeArrowheads="1"/>
          </p:cNvSpPr>
          <p:nvPr>
            <p:ph type="body" sz="half" idx="1"/>
          </p:nvPr>
        </p:nvSpPr>
        <p:spPr>
          <a:xfrm>
            <a:off x="0" y="1600200"/>
            <a:ext cx="4038600" cy="4525963"/>
          </a:xfrm>
        </p:spPr>
        <p:txBody>
          <a:bodyPr/>
          <a:lstStyle/>
          <a:p>
            <a:pPr>
              <a:lnSpc>
                <a:spcPct val="90000"/>
              </a:lnSpc>
            </a:pPr>
            <a:r>
              <a:rPr lang="en-US" sz="2800" b="1">
                <a:solidFill>
                  <a:schemeClr val="accent2"/>
                </a:solidFill>
              </a:rPr>
              <a:t>TRUE!</a:t>
            </a:r>
            <a:endParaRPr lang="en-US" sz="2800" b="1"/>
          </a:p>
          <a:p>
            <a:pPr>
              <a:lnSpc>
                <a:spcPct val="90000"/>
              </a:lnSpc>
            </a:pPr>
            <a:endParaRPr lang="en-US" sz="2800" b="1"/>
          </a:p>
          <a:p>
            <a:pPr>
              <a:lnSpc>
                <a:spcPct val="90000"/>
              </a:lnSpc>
            </a:pPr>
            <a:r>
              <a:rPr lang="en-US" sz="2800" b="1"/>
              <a:t>Columbus was looking for a new route to India.</a:t>
            </a:r>
          </a:p>
          <a:p>
            <a:pPr>
              <a:lnSpc>
                <a:spcPct val="90000"/>
              </a:lnSpc>
            </a:pPr>
            <a:endParaRPr lang="en-US" sz="2800" b="1"/>
          </a:p>
          <a:p>
            <a:pPr>
              <a:lnSpc>
                <a:spcPct val="90000"/>
              </a:lnSpc>
            </a:pPr>
            <a:r>
              <a:rPr lang="en-US" sz="2800" b="1"/>
              <a:t>He thought he had arrived in India and so he called the natives Indians.</a:t>
            </a:r>
          </a:p>
        </p:txBody>
      </p:sp>
      <p:pic>
        <p:nvPicPr>
          <p:cNvPr id="48133" name="Picture 5"/>
          <p:cNvPicPr>
            <a:picLocks noGrp="1" noChangeAspect="1" noChangeArrowheads="1"/>
          </p:cNvPicPr>
          <p:nvPr>
            <p:ph sz="half" idx="2"/>
          </p:nvPr>
        </p:nvPicPr>
        <p:blipFill>
          <a:blip r:embed="rId3" cstate="print"/>
          <a:srcRect/>
          <a:stretch>
            <a:fillRect/>
          </a:stretch>
        </p:blipFill>
        <p:spPr>
          <a:xfrm>
            <a:off x="4038600" y="1905000"/>
            <a:ext cx="5105400" cy="3810000"/>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73730" name="Rectangle 2"/>
          <p:cNvSpPr>
            <a:spLocks noGrp="1" noChangeArrowheads="1"/>
          </p:cNvSpPr>
          <p:nvPr>
            <p:ph type="title"/>
          </p:nvPr>
        </p:nvSpPr>
        <p:spPr/>
        <p:txBody>
          <a:bodyPr/>
          <a:lstStyle/>
          <a:p>
            <a:r>
              <a:rPr lang="en-US"/>
              <a:t>Columbus brought death &amp; destruction.</a:t>
            </a:r>
          </a:p>
        </p:txBody>
      </p:sp>
      <p:sp>
        <p:nvSpPr>
          <p:cNvPr id="73731" name="Rectangle 3"/>
          <p:cNvSpPr>
            <a:spLocks noGrp="1" noChangeArrowheads="1"/>
          </p:cNvSpPr>
          <p:nvPr>
            <p:ph type="body" idx="1"/>
          </p:nvPr>
        </p:nvSpPr>
        <p:spPr/>
        <p:txBody>
          <a:bodyPr/>
          <a:lstStyle/>
          <a:p>
            <a:r>
              <a:rPr lang="en-US" b="1">
                <a:solidFill>
                  <a:schemeClr val="accent2"/>
                </a:solidFill>
              </a:rPr>
              <a:t>TRUE!</a:t>
            </a:r>
          </a:p>
          <a:p>
            <a:endParaRPr lang="en-US" b="1">
              <a:solidFill>
                <a:schemeClr val="accent2"/>
              </a:solidFill>
            </a:endParaRPr>
          </a:p>
          <a:p>
            <a:r>
              <a:rPr lang="en-US" b="1"/>
              <a:t>Columbus and his men brought diseases that Native Americans’ bodies were not used to and ended up wiped out many of the Native Americans.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75778" name="Rectangle 2"/>
          <p:cNvSpPr>
            <a:spLocks noGrp="1" noChangeArrowheads="1"/>
          </p:cNvSpPr>
          <p:nvPr>
            <p:ph type="title"/>
          </p:nvPr>
        </p:nvSpPr>
        <p:spPr/>
        <p:txBody>
          <a:bodyPr/>
          <a:lstStyle/>
          <a:p>
            <a:r>
              <a:rPr lang="en-US"/>
              <a:t>Columbus made Indians slaves.</a:t>
            </a:r>
          </a:p>
        </p:txBody>
      </p:sp>
      <p:sp>
        <p:nvSpPr>
          <p:cNvPr id="75779" name="Rectangle 3"/>
          <p:cNvSpPr>
            <a:spLocks noGrp="1" noChangeArrowheads="1"/>
          </p:cNvSpPr>
          <p:nvPr>
            <p:ph type="body" idx="1"/>
          </p:nvPr>
        </p:nvSpPr>
        <p:spPr/>
        <p:txBody>
          <a:bodyPr/>
          <a:lstStyle/>
          <a:p>
            <a:r>
              <a:rPr lang="en-US" b="1">
                <a:solidFill>
                  <a:schemeClr val="accent2"/>
                </a:solidFill>
              </a:rPr>
              <a:t>TRUE!</a:t>
            </a:r>
          </a:p>
          <a:p>
            <a:endParaRPr lang="en-US" b="1">
              <a:solidFill>
                <a:schemeClr val="accent2"/>
              </a:solidFill>
            </a:endParaRPr>
          </a:p>
          <a:p>
            <a:r>
              <a:rPr lang="en-US" b="1"/>
              <a:t>Columbus captured Native Americans and used them for labor in the New World or sent them to Spain as slaves.  If they died on the voyage over, their bodies were dumped over the sides of the boat.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76802" name="Rectangle 2"/>
          <p:cNvSpPr>
            <a:spLocks noGrp="1" noChangeArrowheads="1"/>
          </p:cNvSpPr>
          <p:nvPr>
            <p:ph type="title"/>
          </p:nvPr>
        </p:nvSpPr>
        <p:spPr>
          <a:xfrm>
            <a:off x="381000" y="152400"/>
            <a:ext cx="6934200" cy="1371600"/>
          </a:xfrm>
        </p:spPr>
        <p:txBody>
          <a:bodyPr/>
          <a:lstStyle/>
          <a:p>
            <a:r>
              <a:rPr lang="en-US"/>
              <a:t>Columbus = Age of Exploration &amp; Discovery</a:t>
            </a:r>
          </a:p>
        </p:txBody>
      </p:sp>
      <p:sp>
        <p:nvSpPr>
          <p:cNvPr id="76803" name="Rectangle 3"/>
          <p:cNvSpPr>
            <a:spLocks noGrp="1" noChangeArrowheads="1"/>
          </p:cNvSpPr>
          <p:nvPr>
            <p:ph type="body" idx="1"/>
          </p:nvPr>
        </p:nvSpPr>
        <p:spPr>
          <a:xfrm>
            <a:off x="457200" y="1752600"/>
            <a:ext cx="8229600" cy="4525963"/>
          </a:xfrm>
        </p:spPr>
        <p:txBody>
          <a:bodyPr/>
          <a:lstStyle/>
          <a:p>
            <a:r>
              <a:rPr lang="en-US" b="1">
                <a:solidFill>
                  <a:schemeClr val="accent2"/>
                </a:solidFill>
              </a:rPr>
              <a:t>TRUE!</a:t>
            </a:r>
          </a:p>
          <a:p>
            <a:endParaRPr lang="en-US" b="1">
              <a:solidFill>
                <a:schemeClr val="accent2"/>
              </a:solidFill>
            </a:endParaRPr>
          </a:p>
          <a:p>
            <a:r>
              <a:rPr lang="en-US" b="1"/>
              <a:t>Columbus was one of the first Europeans to explore the New World.  After his voyages many more, Europeans came including those who “discovered” Texas.  Without his voyages, who knows?</a:t>
            </a:r>
          </a:p>
        </p:txBody>
      </p:sp>
      <p:pic>
        <p:nvPicPr>
          <p:cNvPr id="76804" name="Picture 4"/>
          <p:cNvPicPr>
            <a:picLocks noChangeAspect="1" noChangeArrowheads="1"/>
          </p:cNvPicPr>
          <p:nvPr/>
        </p:nvPicPr>
        <p:blipFill>
          <a:blip r:embed="rId2" cstate="print"/>
          <a:srcRect/>
          <a:stretch>
            <a:fillRect/>
          </a:stretch>
        </p:blipFill>
        <p:spPr bwMode="auto">
          <a:xfrm>
            <a:off x="2514600" y="1447800"/>
            <a:ext cx="1358900" cy="15367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77826" name="Rectangle 2"/>
          <p:cNvSpPr>
            <a:spLocks noGrp="1" noChangeArrowheads="1"/>
          </p:cNvSpPr>
          <p:nvPr>
            <p:ph type="title"/>
          </p:nvPr>
        </p:nvSpPr>
        <p:spPr/>
        <p:txBody>
          <a:bodyPr/>
          <a:lstStyle/>
          <a:p>
            <a:r>
              <a:rPr lang="en-US"/>
              <a:t>Columbus = Respect</a:t>
            </a:r>
          </a:p>
        </p:txBody>
      </p:sp>
      <p:sp>
        <p:nvSpPr>
          <p:cNvPr id="77829" name="Rectangle 5"/>
          <p:cNvSpPr>
            <a:spLocks noGrp="1" noChangeArrowheads="1"/>
          </p:cNvSpPr>
          <p:nvPr>
            <p:ph type="body" idx="1"/>
          </p:nvPr>
        </p:nvSpPr>
        <p:spPr>
          <a:noFill/>
          <a:ln/>
        </p:spPr>
        <p:txBody>
          <a:bodyPr/>
          <a:lstStyle/>
          <a:p>
            <a:pPr eaLnBrk="0" hangingPunct="0">
              <a:spcBef>
                <a:spcPct val="0"/>
              </a:spcBef>
            </a:pPr>
            <a:r>
              <a:rPr lang="en-US" b="1" dirty="0">
                <a:solidFill>
                  <a:srgbClr val="FF243C"/>
                </a:solidFill>
              </a:rPr>
              <a:t>FALSE!</a:t>
            </a:r>
          </a:p>
          <a:p>
            <a:pPr eaLnBrk="0" hangingPunct="0">
              <a:spcBef>
                <a:spcPct val="0"/>
              </a:spcBef>
            </a:pPr>
            <a:endParaRPr lang="en-US" b="1" dirty="0">
              <a:solidFill>
                <a:srgbClr val="FF243C"/>
              </a:solidFill>
            </a:endParaRPr>
          </a:p>
          <a:p>
            <a:pPr eaLnBrk="0" hangingPunct="0">
              <a:spcBef>
                <a:spcPct val="0"/>
              </a:spcBef>
            </a:pPr>
            <a:r>
              <a:rPr lang="en-US" b="1" dirty="0"/>
              <a:t>Columbus thought the natives were savages and some of his men even </a:t>
            </a:r>
            <a:r>
              <a:rPr lang="en-US" b="1" dirty="0" smtClean="0"/>
              <a:t>killed and </a:t>
            </a:r>
            <a:r>
              <a:rPr lang="en-US" b="1" dirty="0"/>
              <a:t>tortured Native Americans while in the New World.</a:t>
            </a:r>
            <a:endParaRPr lang="en-US" b="1" dirty="0">
              <a:solidFill>
                <a:srgbClr val="FF243C"/>
              </a:solidFill>
            </a:endParaRPr>
          </a:p>
        </p:txBody>
      </p:sp>
      <p:pic>
        <p:nvPicPr>
          <p:cNvPr id="77830" name="Picture 6"/>
          <p:cNvPicPr>
            <a:picLocks noChangeAspect="1" noChangeArrowheads="1"/>
          </p:cNvPicPr>
          <p:nvPr/>
        </p:nvPicPr>
        <p:blipFill>
          <a:blip r:embed="rId2" cstate="print"/>
          <a:srcRect/>
          <a:stretch>
            <a:fillRect/>
          </a:stretch>
        </p:blipFill>
        <p:spPr bwMode="auto">
          <a:xfrm>
            <a:off x="3657600" y="4572000"/>
            <a:ext cx="2590800" cy="19383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79874" name="Rectangle 2"/>
          <p:cNvSpPr>
            <a:spLocks noGrp="1" noChangeArrowheads="1"/>
          </p:cNvSpPr>
          <p:nvPr>
            <p:ph type="title"/>
          </p:nvPr>
        </p:nvSpPr>
        <p:spPr/>
        <p:txBody>
          <a:bodyPr/>
          <a:lstStyle/>
          <a:p>
            <a:r>
              <a:rPr lang="en-US"/>
              <a:t>NA gave Columbus gold</a:t>
            </a:r>
          </a:p>
        </p:txBody>
      </p:sp>
      <p:sp>
        <p:nvSpPr>
          <p:cNvPr id="79875" name="Rectangle 3"/>
          <p:cNvSpPr>
            <a:spLocks noGrp="1" noChangeArrowheads="1"/>
          </p:cNvSpPr>
          <p:nvPr>
            <p:ph type="body" idx="1"/>
          </p:nvPr>
        </p:nvSpPr>
        <p:spPr/>
        <p:txBody>
          <a:bodyPr/>
          <a:lstStyle/>
          <a:p>
            <a:r>
              <a:rPr lang="en-US" b="1">
                <a:solidFill>
                  <a:srgbClr val="FF243C"/>
                </a:solidFill>
              </a:rPr>
              <a:t>FALSE!</a:t>
            </a:r>
          </a:p>
          <a:p>
            <a:endParaRPr lang="en-US" b="1">
              <a:solidFill>
                <a:srgbClr val="FF243C"/>
              </a:solidFill>
            </a:endParaRPr>
          </a:p>
          <a:p>
            <a:r>
              <a:rPr lang="en-US" b="1"/>
              <a:t>Columbus stole gold from the Native Americans.  He did not find much but he did whatever he could to get it.</a:t>
            </a:r>
          </a:p>
        </p:txBody>
      </p:sp>
      <p:pic>
        <p:nvPicPr>
          <p:cNvPr id="79876" name="Picture 4"/>
          <p:cNvPicPr>
            <a:picLocks noChangeAspect="1" noChangeArrowheads="1"/>
          </p:cNvPicPr>
          <p:nvPr/>
        </p:nvPicPr>
        <p:blipFill>
          <a:blip r:embed="rId2" cstate="print"/>
          <a:srcRect/>
          <a:stretch>
            <a:fillRect/>
          </a:stretch>
        </p:blipFill>
        <p:spPr bwMode="auto">
          <a:xfrm>
            <a:off x="3352800" y="4419600"/>
            <a:ext cx="1981200" cy="13890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pic>
        <p:nvPicPr>
          <p:cNvPr id="20484" name="Picture 4" descr="Christopher Columbus' Voyages"/>
          <p:cNvPicPr>
            <a:picLocks noGrp="1" noChangeAspect="1" noChangeArrowheads="1"/>
          </p:cNvPicPr>
          <p:nvPr>
            <p:ph type="body" idx="1"/>
          </p:nvPr>
        </p:nvPicPr>
        <p:blipFill>
          <a:blip r:embed="rId3" cstate="print"/>
          <a:srcRect/>
          <a:stretch>
            <a:fillRect/>
          </a:stretch>
        </p:blipFill>
        <p:spPr>
          <a:xfrm>
            <a:off x="381000" y="1371600"/>
            <a:ext cx="5124450" cy="4675188"/>
          </a:xfrm>
          <a:noFill/>
          <a:ln/>
        </p:spPr>
      </p:pic>
      <p:sp>
        <p:nvSpPr>
          <p:cNvPr id="20482" name="Rectangle 2"/>
          <p:cNvSpPr>
            <a:spLocks noGrp="1" noChangeArrowheads="1"/>
          </p:cNvSpPr>
          <p:nvPr>
            <p:ph type="title"/>
          </p:nvPr>
        </p:nvSpPr>
        <p:spPr>
          <a:xfrm>
            <a:off x="5715000" y="3505200"/>
            <a:ext cx="3124200" cy="914400"/>
          </a:xfrm>
        </p:spPr>
        <p:txBody>
          <a:bodyPr/>
          <a:lstStyle/>
          <a:p>
            <a:pPr algn="ctr"/>
            <a:r>
              <a:rPr lang="en-US" sz="3600"/>
              <a:t>Columbus made four voyages to the New World between 1492 - 1504</a:t>
            </a:r>
          </a:p>
        </p:txBody>
      </p:sp>
      <p:sp>
        <p:nvSpPr>
          <p:cNvPr id="20485" name="Text Box 5"/>
          <p:cNvSpPr txBox="1">
            <a:spLocks noChangeArrowheads="1"/>
          </p:cNvSpPr>
          <p:nvPr/>
        </p:nvSpPr>
        <p:spPr bwMode="auto">
          <a:xfrm>
            <a:off x="3429000" y="6324600"/>
            <a:ext cx="3505200" cy="214313"/>
          </a:xfrm>
          <a:prstGeom prst="rect">
            <a:avLst/>
          </a:prstGeom>
          <a:noFill/>
          <a:ln w="9525">
            <a:noFill/>
            <a:miter lim="800000"/>
            <a:headEnd/>
            <a:tailEnd/>
          </a:ln>
          <a:effectLst/>
        </p:spPr>
        <p:txBody>
          <a:bodyPr>
            <a:spAutoFit/>
          </a:bodyPr>
          <a:lstStyle/>
          <a:p>
            <a:pPr>
              <a:spcBef>
                <a:spcPct val="50000"/>
              </a:spcBef>
            </a:pPr>
            <a:r>
              <a:rPr lang="en-US" sz="800"/>
              <a:t>Source of pictures: Library of Congress – 1492 Exhibit – accessed 6/04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3" cstate="print"/>
          <a:srcRect/>
          <a:stretch>
            <a:fillRect/>
          </a:stretch>
        </p:blipFill>
        <p:spPr bwMode="auto">
          <a:xfrm>
            <a:off x="0" y="0"/>
            <a:ext cx="2971800" cy="3429000"/>
          </a:xfrm>
          <a:prstGeom prst="rect">
            <a:avLst/>
          </a:prstGeom>
          <a:noFill/>
          <a:ln w="9525">
            <a:noFill/>
            <a:miter lim="800000"/>
            <a:headEnd/>
            <a:tailEnd/>
          </a:ln>
          <a:effectLst/>
        </p:spPr>
      </p:pic>
      <p:pic>
        <p:nvPicPr>
          <p:cNvPr id="20486" name="Picture 6"/>
          <p:cNvPicPr>
            <a:picLocks noChangeAspect="1" noChangeArrowheads="1"/>
          </p:cNvPicPr>
          <p:nvPr/>
        </p:nvPicPr>
        <p:blipFill>
          <a:blip r:embed="rId4" cstate="print"/>
          <a:srcRect/>
          <a:stretch>
            <a:fillRect/>
          </a:stretch>
        </p:blipFill>
        <p:spPr bwMode="auto">
          <a:xfrm>
            <a:off x="2971800" y="0"/>
            <a:ext cx="3343275" cy="3505200"/>
          </a:xfrm>
          <a:prstGeom prst="rect">
            <a:avLst/>
          </a:prstGeom>
          <a:noFill/>
          <a:ln w="9525">
            <a:noFill/>
            <a:miter lim="800000"/>
            <a:headEnd/>
            <a:tailEnd/>
          </a:ln>
          <a:effectLst/>
        </p:spPr>
      </p:pic>
      <p:pic>
        <p:nvPicPr>
          <p:cNvPr id="20487" name="Picture 7"/>
          <p:cNvPicPr>
            <a:picLocks noChangeAspect="1" noChangeArrowheads="1"/>
          </p:cNvPicPr>
          <p:nvPr/>
        </p:nvPicPr>
        <p:blipFill>
          <a:blip r:embed="rId5" cstate="print"/>
          <a:srcRect/>
          <a:stretch>
            <a:fillRect/>
          </a:stretch>
        </p:blipFill>
        <p:spPr bwMode="auto">
          <a:xfrm>
            <a:off x="6286500" y="0"/>
            <a:ext cx="2857500" cy="3552825"/>
          </a:xfrm>
          <a:prstGeom prst="rect">
            <a:avLst/>
          </a:prstGeom>
          <a:noFill/>
          <a:ln w="9525">
            <a:noFill/>
            <a:miter lim="800000"/>
            <a:headEnd/>
            <a:tailEnd/>
          </a:ln>
          <a:effectLst/>
        </p:spPr>
      </p:pic>
      <p:pic>
        <p:nvPicPr>
          <p:cNvPr id="20488" name="Picture 8"/>
          <p:cNvPicPr>
            <a:picLocks noChangeAspect="1" noChangeArrowheads="1"/>
          </p:cNvPicPr>
          <p:nvPr/>
        </p:nvPicPr>
        <p:blipFill>
          <a:blip r:embed="rId6" cstate="print"/>
          <a:srcRect/>
          <a:stretch>
            <a:fillRect/>
          </a:stretch>
        </p:blipFill>
        <p:spPr bwMode="auto">
          <a:xfrm>
            <a:off x="0" y="3429000"/>
            <a:ext cx="3048000" cy="3429000"/>
          </a:xfrm>
          <a:prstGeom prst="rect">
            <a:avLst/>
          </a:prstGeom>
          <a:noFill/>
          <a:ln w="9525">
            <a:noFill/>
            <a:miter lim="800000"/>
            <a:headEnd/>
            <a:tailEnd/>
          </a:ln>
          <a:effectLst/>
        </p:spPr>
      </p:pic>
      <p:pic>
        <p:nvPicPr>
          <p:cNvPr id="20489" name="Picture 9"/>
          <p:cNvPicPr>
            <a:picLocks noChangeAspect="1" noChangeArrowheads="1"/>
          </p:cNvPicPr>
          <p:nvPr/>
        </p:nvPicPr>
        <p:blipFill>
          <a:blip r:embed="rId7" cstate="print"/>
          <a:srcRect/>
          <a:stretch>
            <a:fillRect/>
          </a:stretch>
        </p:blipFill>
        <p:spPr bwMode="auto">
          <a:xfrm>
            <a:off x="3048000" y="3352800"/>
            <a:ext cx="3409950" cy="3505200"/>
          </a:xfrm>
          <a:prstGeom prst="rect">
            <a:avLst/>
          </a:prstGeom>
          <a:noFill/>
          <a:ln w="9525">
            <a:noFill/>
            <a:miter lim="800000"/>
            <a:headEnd/>
            <a:tailEnd/>
          </a:ln>
          <a:effectLst/>
        </p:spPr>
      </p:pic>
      <p:pic>
        <p:nvPicPr>
          <p:cNvPr id="20490" name="Picture 10"/>
          <p:cNvPicPr>
            <a:picLocks noChangeAspect="1" noChangeArrowheads="1"/>
          </p:cNvPicPr>
          <p:nvPr/>
        </p:nvPicPr>
        <p:blipFill>
          <a:blip r:embed="rId8" cstate="print"/>
          <a:srcRect/>
          <a:stretch>
            <a:fillRect/>
          </a:stretch>
        </p:blipFill>
        <p:spPr bwMode="auto">
          <a:xfrm>
            <a:off x="6440488" y="3505200"/>
            <a:ext cx="2703512" cy="3352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21506" name="Rectangle 2"/>
          <p:cNvSpPr>
            <a:spLocks noGrp="1" noChangeArrowheads="1"/>
          </p:cNvSpPr>
          <p:nvPr>
            <p:ph type="title"/>
          </p:nvPr>
        </p:nvSpPr>
        <p:spPr/>
        <p:txBody>
          <a:bodyPr/>
          <a:lstStyle/>
          <a:p>
            <a:r>
              <a:rPr lang="en-US"/>
              <a:t>Columbus</a:t>
            </a:r>
          </a:p>
        </p:txBody>
      </p:sp>
      <p:pic>
        <p:nvPicPr>
          <p:cNvPr id="21513" name="Picture 9" descr="columbus"/>
          <p:cNvPicPr>
            <a:picLocks noChangeAspect="1" noChangeArrowheads="1"/>
          </p:cNvPicPr>
          <p:nvPr/>
        </p:nvPicPr>
        <p:blipFill>
          <a:blip r:embed="rId3" cstate="print"/>
          <a:srcRect/>
          <a:stretch>
            <a:fillRect/>
          </a:stretch>
        </p:blipFill>
        <p:spPr bwMode="auto">
          <a:xfrm>
            <a:off x="304800" y="990600"/>
            <a:ext cx="2381250" cy="2962275"/>
          </a:xfrm>
          <a:prstGeom prst="rect">
            <a:avLst/>
          </a:prstGeom>
          <a:noFill/>
        </p:spPr>
      </p:pic>
      <p:pic>
        <p:nvPicPr>
          <p:cNvPr id="21515" name="Picture 11" descr="1545_1075"/>
          <p:cNvPicPr>
            <a:picLocks noChangeAspect="1" noChangeArrowheads="1"/>
          </p:cNvPicPr>
          <p:nvPr/>
        </p:nvPicPr>
        <p:blipFill>
          <a:blip r:embed="rId4" cstate="print"/>
          <a:srcRect/>
          <a:stretch>
            <a:fillRect/>
          </a:stretch>
        </p:blipFill>
        <p:spPr bwMode="auto">
          <a:xfrm>
            <a:off x="2362200" y="2590800"/>
            <a:ext cx="2943225" cy="3810000"/>
          </a:xfrm>
          <a:prstGeom prst="rect">
            <a:avLst/>
          </a:prstGeom>
          <a:noFill/>
        </p:spPr>
      </p:pic>
      <p:pic>
        <p:nvPicPr>
          <p:cNvPr id="21517" name="Picture 13" descr="columbus"/>
          <p:cNvPicPr>
            <a:picLocks noChangeAspect="1" noChangeArrowheads="1"/>
          </p:cNvPicPr>
          <p:nvPr/>
        </p:nvPicPr>
        <p:blipFill>
          <a:blip r:embed="rId5" cstate="print"/>
          <a:srcRect/>
          <a:stretch>
            <a:fillRect/>
          </a:stretch>
        </p:blipFill>
        <p:spPr bwMode="auto">
          <a:xfrm>
            <a:off x="381000" y="3810000"/>
            <a:ext cx="1695450" cy="2190750"/>
          </a:xfrm>
          <a:prstGeom prst="rect">
            <a:avLst/>
          </a:prstGeom>
          <a:noFill/>
        </p:spPr>
      </p:pic>
      <p:pic>
        <p:nvPicPr>
          <p:cNvPr id="21519" name="Picture 15" descr="columbus"/>
          <p:cNvPicPr>
            <a:picLocks noChangeAspect="1" noChangeArrowheads="1"/>
          </p:cNvPicPr>
          <p:nvPr/>
        </p:nvPicPr>
        <p:blipFill>
          <a:blip r:embed="rId6" cstate="print"/>
          <a:srcRect/>
          <a:stretch>
            <a:fillRect/>
          </a:stretch>
        </p:blipFill>
        <p:spPr bwMode="auto">
          <a:xfrm>
            <a:off x="5257800" y="1219200"/>
            <a:ext cx="2543175" cy="3533775"/>
          </a:xfrm>
          <a:prstGeom prst="rect">
            <a:avLst/>
          </a:prstGeom>
          <a:noFill/>
        </p:spPr>
      </p:pic>
      <p:sp>
        <p:nvSpPr>
          <p:cNvPr id="21520" name="Text Box 16"/>
          <p:cNvSpPr txBox="1">
            <a:spLocks noChangeArrowheads="1"/>
          </p:cNvSpPr>
          <p:nvPr/>
        </p:nvSpPr>
        <p:spPr bwMode="auto">
          <a:xfrm>
            <a:off x="5638800" y="5029200"/>
            <a:ext cx="2362200" cy="1465263"/>
          </a:xfrm>
          <a:prstGeom prst="rect">
            <a:avLst/>
          </a:prstGeom>
          <a:noFill/>
          <a:ln w="9525">
            <a:noFill/>
            <a:miter lim="800000"/>
            <a:headEnd/>
            <a:tailEnd/>
          </a:ln>
          <a:effectLst/>
        </p:spPr>
        <p:txBody>
          <a:bodyPr>
            <a:spAutoFit/>
          </a:bodyPr>
          <a:lstStyle/>
          <a:p>
            <a:pPr>
              <a:spcBef>
                <a:spcPct val="50000"/>
              </a:spcBef>
            </a:pPr>
            <a:r>
              <a:rPr lang="en-US"/>
              <a:t>No one know what Columbus looked like…no portraits were made in his lifetime…</a:t>
            </a:r>
          </a:p>
        </p:txBody>
      </p:sp>
      <p:sp>
        <p:nvSpPr>
          <p:cNvPr id="21521" name="Text Box 17"/>
          <p:cNvSpPr txBox="1">
            <a:spLocks noChangeArrowheads="1"/>
          </p:cNvSpPr>
          <p:nvPr/>
        </p:nvSpPr>
        <p:spPr bwMode="auto">
          <a:xfrm>
            <a:off x="3124200" y="6491288"/>
            <a:ext cx="342900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21524" name="Text Box 20"/>
          <p:cNvSpPr txBox="1">
            <a:spLocks noChangeArrowheads="1"/>
          </p:cNvSpPr>
          <p:nvPr/>
        </p:nvSpPr>
        <p:spPr bwMode="auto">
          <a:xfrm>
            <a:off x="762000" y="6643688"/>
            <a:ext cx="3505200" cy="214312"/>
          </a:xfrm>
          <a:prstGeom prst="rect">
            <a:avLst/>
          </a:prstGeom>
          <a:noFill/>
          <a:ln w="9525">
            <a:noFill/>
            <a:miter lim="800000"/>
            <a:headEnd/>
            <a:tailEnd/>
          </a:ln>
          <a:effectLst/>
        </p:spPr>
        <p:txBody>
          <a:bodyPr>
            <a:spAutoFit/>
          </a:bodyPr>
          <a:lstStyle/>
          <a:p>
            <a:pPr>
              <a:spcBef>
                <a:spcPct val="50000"/>
              </a:spcBef>
            </a:pPr>
            <a:r>
              <a:rPr lang="en-US" sz="800"/>
              <a:t>Source of pictures: Library of Congress – 1492 Exhibit – accessed 6/04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ftr" sz="quarter" idx="3"/>
          </p:nvPr>
        </p:nvSpPr>
        <p:spPr/>
        <p:txBody>
          <a:bodyPr/>
          <a:lstStyle/>
          <a:p>
            <a:r>
              <a:rPr lang="en-US"/>
              <a:t>CLEAR Model Lessons						Grade 7 Social Studies</a:t>
            </a:r>
          </a:p>
          <a:p>
            <a:r>
              <a:rPr lang="en-US"/>
              <a:t>©2004 – 2005 Houston Independent School District					B.04.01 - 1</a:t>
            </a:r>
          </a:p>
        </p:txBody>
      </p:sp>
      <p:sp>
        <p:nvSpPr>
          <p:cNvPr id="2050" name="Rectangle 2"/>
          <p:cNvSpPr>
            <a:spLocks noGrp="1" noChangeArrowheads="1"/>
          </p:cNvSpPr>
          <p:nvPr>
            <p:ph type="ctrTitle"/>
          </p:nvPr>
        </p:nvSpPr>
        <p:spPr/>
        <p:txBody>
          <a:bodyPr/>
          <a:lstStyle/>
          <a:p>
            <a:pPr algn="ctr"/>
            <a:r>
              <a:rPr lang="en-US"/>
              <a:t>Voyages of Christopher Columbus</a:t>
            </a:r>
          </a:p>
        </p:txBody>
      </p:sp>
      <p:sp>
        <p:nvSpPr>
          <p:cNvPr id="2051" name="Rectangle 3"/>
          <p:cNvSpPr>
            <a:spLocks noGrp="1" noChangeArrowheads="1"/>
          </p:cNvSpPr>
          <p:nvPr>
            <p:ph type="subTitle" idx="1"/>
          </p:nvPr>
        </p:nvSpPr>
        <p:spPr>
          <a:xfrm>
            <a:off x="304800" y="1447800"/>
            <a:ext cx="3810000" cy="1752600"/>
          </a:xfrm>
        </p:spPr>
        <p:txBody>
          <a:bodyPr/>
          <a:lstStyle/>
          <a:p>
            <a:pPr algn="ctr"/>
            <a:r>
              <a:rPr lang="en-US" sz="4800" dirty="0" smtClean="0">
                <a:latin typeface="Arial Narrow" pitchFamily="34" charset="0"/>
              </a:rPr>
              <a:t>“</a:t>
            </a:r>
            <a:r>
              <a:rPr lang="en-US" sz="3600" dirty="0" smtClean="0">
                <a:latin typeface="Arial Narrow" pitchFamily="34" charset="0"/>
              </a:rPr>
              <a:t>Columbus sailed the ocean blue in </a:t>
            </a:r>
            <a:r>
              <a:rPr lang="en-US" sz="3600" b="1" dirty="0" smtClean="0">
                <a:latin typeface="Arial Narrow" pitchFamily="34" charset="0"/>
              </a:rPr>
              <a:t>1492</a:t>
            </a:r>
            <a:r>
              <a:rPr lang="en-US" sz="3600" dirty="0" smtClean="0">
                <a:latin typeface="Arial Narrow" pitchFamily="34" charset="0"/>
              </a:rPr>
              <a:t>.” </a:t>
            </a:r>
          </a:p>
          <a:p>
            <a:pPr algn="ctr"/>
            <a:r>
              <a:rPr lang="en-US" sz="3600" dirty="0" smtClean="0">
                <a:latin typeface="Arial Narrow" pitchFamily="34" charset="0"/>
              </a:rPr>
              <a:t>Or </a:t>
            </a:r>
          </a:p>
          <a:p>
            <a:pPr algn="ctr"/>
            <a:r>
              <a:rPr lang="en-US" sz="3600" dirty="0" smtClean="0">
                <a:latin typeface="Arial Narrow" pitchFamily="34" charset="0"/>
              </a:rPr>
              <a:t>“In </a:t>
            </a:r>
            <a:r>
              <a:rPr lang="en-US" sz="3600" b="1" dirty="0" smtClean="0">
                <a:latin typeface="Arial Narrow" pitchFamily="34" charset="0"/>
              </a:rPr>
              <a:t>1493</a:t>
            </a:r>
            <a:r>
              <a:rPr lang="en-US" sz="3600" dirty="0" smtClean="0">
                <a:latin typeface="Arial Narrow" pitchFamily="34" charset="0"/>
              </a:rPr>
              <a:t>, Columbus stole all he could see.” </a:t>
            </a:r>
          </a:p>
          <a:p>
            <a:pPr algn="ctr"/>
            <a:endParaRPr lang="en-US"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17410" name="Rectangle 2"/>
          <p:cNvSpPr>
            <a:spLocks noGrp="1" noChangeArrowheads="1"/>
          </p:cNvSpPr>
          <p:nvPr>
            <p:ph type="title"/>
          </p:nvPr>
        </p:nvSpPr>
        <p:spPr/>
        <p:txBody>
          <a:bodyPr/>
          <a:lstStyle/>
          <a:p>
            <a:r>
              <a:rPr lang="en-US"/>
              <a:t>The Ships</a:t>
            </a:r>
          </a:p>
        </p:txBody>
      </p:sp>
      <p:pic>
        <p:nvPicPr>
          <p:cNvPr id="17412" name="Picture 4" descr="Santa Maria, Pinta, and Nina"/>
          <p:cNvPicPr>
            <a:picLocks noGrp="1" noChangeAspect="1" noChangeArrowheads="1"/>
          </p:cNvPicPr>
          <p:nvPr>
            <p:ph type="body" idx="1"/>
          </p:nvPr>
        </p:nvPicPr>
        <p:blipFill>
          <a:blip r:embed="rId3" cstate="print"/>
          <a:srcRect/>
          <a:stretch>
            <a:fillRect/>
          </a:stretch>
        </p:blipFill>
        <p:spPr>
          <a:xfrm>
            <a:off x="5791200" y="4114800"/>
            <a:ext cx="2857500" cy="2124075"/>
          </a:xfrm>
          <a:noFill/>
          <a:ln/>
        </p:spPr>
      </p:pic>
      <p:pic>
        <p:nvPicPr>
          <p:cNvPr id="17414" name="Picture 6" descr="Nina_Penta_Sant--H_Res"/>
          <p:cNvPicPr>
            <a:picLocks noChangeAspect="1" noChangeArrowheads="1"/>
          </p:cNvPicPr>
          <p:nvPr/>
        </p:nvPicPr>
        <p:blipFill>
          <a:blip r:embed="rId4" cstate="print"/>
          <a:srcRect/>
          <a:stretch>
            <a:fillRect/>
          </a:stretch>
        </p:blipFill>
        <p:spPr bwMode="auto">
          <a:xfrm>
            <a:off x="2057400" y="2895600"/>
            <a:ext cx="5229225" cy="2143125"/>
          </a:xfrm>
          <a:prstGeom prst="rect">
            <a:avLst/>
          </a:prstGeom>
          <a:noFill/>
          <a:ln w="9525">
            <a:noFill/>
            <a:miter lim="800000"/>
            <a:headEnd/>
            <a:tailEnd/>
          </a:ln>
        </p:spPr>
      </p:pic>
      <p:pic>
        <p:nvPicPr>
          <p:cNvPr id="17413" name="Picture 5" descr="nina1c"/>
          <p:cNvPicPr>
            <a:picLocks noChangeAspect="1" noChangeArrowheads="1"/>
          </p:cNvPicPr>
          <p:nvPr/>
        </p:nvPicPr>
        <p:blipFill>
          <a:blip r:embed="rId5" cstate="print"/>
          <a:srcRect/>
          <a:stretch>
            <a:fillRect/>
          </a:stretch>
        </p:blipFill>
        <p:spPr bwMode="auto">
          <a:xfrm>
            <a:off x="914400" y="1395413"/>
            <a:ext cx="2362200" cy="2043112"/>
          </a:xfrm>
          <a:prstGeom prst="rect">
            <a:avLst/>
          </a:prstGeom>
          <a:noFill/>
          <a:ln w="9525">
            <a:noFill/>
            <a:miter lim="800000"/>
            <a:headEnd/>
            <a:tailEnd/>
          </a:ln>
        </p:spPr>
      </p:pic>
      <p:sp>
        <p:nvSpPr>
          <p:cNvPr id="17417" name="Text Box 9"/>
          <p:cNvSpPr txBox="1">
            <a:spLocks noChangeArrowheads="1"/>
          </p:cNvSpPr>
          <p:nvPr/>
        </p:nvSpPr>
        <p:spPr bwMode="auto">
          <a:xfrm>
            <a:off x="3200400" y="1143000"/>
            <a:ext cx="5715000" cy="1801813"/>
          </a:xfrm>
          <a:prstGeom prst="rect">
            <a:avLst/>
          </a:prstGeom>
          <a:noFill/>
          <a:ln w="9525">
            <a:noFill/>
            <a:miter lim="800000"/>
            <a:headEnd/>
            <a:tailEnd/>
          </a:ln>
          <a:effectLst/>
        </p:spPr>
        <p:txBody>
          <a:bodyPr>
            <a:spAutoFit/>
          </a:bodyPr>
          <a:lstStyle/>
          <a:p>
            <a:pPr>
              <a:spcBef>
                <a:spcPct val="50000"/>
              </a:spcBef>
            </a:pPr>
            <a:r>
              <a:rPr lang="en-US" sz="2800" b="1"/>
              <a:t>Niña</a:t>
            </a:r>
            <a:r>
              <a:rPr lang="en-US" b="1"/>
              <a:t> – 67 ft long, 21 ft. wide; 20 men</a:t>
            </a:r>
          </a:p>
          <a:p>
            <a:pPr>
              <a:spcBef>
                <a:spcPct val="50000"/>
              </a:spcBef>
            </a:pPr>
            <a:r>
              <a:rPr lang="en-US" sz="2800" b="1"/>
              <a:t>Pinta</a:t>
            </a:r>
            <a:r>
              <a:rPr lang="en-US" sz="2400" b="1"/>
              <a:t> </a:t>
            </a:r>
            <a:r>
              <a:rPr lang="en-US" b="1"/>
              <a:t>– 70 ft. long, 22 ft. wide; 26 men</a:t>
            </a:r>
          </a:p>
          <a:p>
            <a:pPr>
              <a:spcBef>
                <a:spcPct val="50000"/>
              </a:spcBef>
            </a:pPr>
            <a:r>
              <a:rPr lang="en-US" sz="2800" b="1"/>
              <a:t>Santa Maria</a:t>
            </a:r>
            <a:r>
              <a:rPr lang="en-US" b="1"/>
              <a:t> – 77 ft. long, 26 ft. wide; 40 men</a:t>
            </a:r>
          </a:p>
        </p:txBody>
      </p:sp>
      <p:sp>
        <p:nvSpPr>
          <p:cNvPr id="17418" name="Text Box 10"/>
          <p:cNvSpPr txBox="1">
            <a:spLocks noChangeArrowheads="1"/>
          </p:cNvSpPr>
          <p:nvPr/>
        </p:nvSpPr>
        <p:spPr bwMode="auto">
          <a:xfrm>
            <a:off x="3429000" y="6324600"/>
            <a:ext cx="3505200" cy="214313"/>
          </a:xfrm>
          <a:prstGeom prst="rect">
            <a:avLst/>
          </a:prstGeom>
          <a:noFill/>
          <a:ln w="9525">
            <a:noFill/>
            <a:miter lim="800000"/>
            <a:headEnd/>
            <a:tailEnd/>
          </a:ln>
          <a:effectLst/>
        </p:spPr>
        <p:txBody>
          <a:bodyPr>
            <a:spAutoFit/>
          </a:bodyPr>
          <a:lstStyle/>
          <a:p>
            <a:pPr>
              <a:spcBef>
                <a:spcPct val="50000"/>
              </a:spcBef>
            </a:pPr>
            <a:r>
              <a:rPr lang="en-US" sz="800"/>
              <a:t>Source of pictures: Library of Congress – 1492 Exhibit – accessed 6/04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19458" name="Rectangle 2"/>
          <p:cNvSpPr>
            <a:spLocks noGrp="1" noChangeArrowheads="1"/>
          </p:cNvSpPr>
          <p:nvPr>
            <p:ph type="title"/>
          </p:nvPr>
        </p:nvSpPr>
        <p:spPr/>
        <p:txBody>
          <a:bodyPr/>
          <a:lstStyle/>
          <a:p>
            <a:r>
              <a:rPr lang="en-US"/>
              <a:t>The 1</a:t>
            </a:r>
            <a:r>
              <a:rPr lang="en-US" baseline="30000"/>
              <a:t>st</a:t>
            </a:r>
            <a:r>
              <a:rPr lang="en-US"/>
              <a:t> Voyage</a:t>
            </a:r>
          </a:p>
        </p:txBody>
      </p:sp>
      <p:pic>
        <p:nvPicPr>
          <p:cNvPr id="19460" name="Picture 4" descr="Map of the first voyage, &#10;transatlantic track"/>
          <p:cNvPicPr>
            <a:picLocks noGrp="1" noChangeAspect="1" noChangeArrowheads="1"/>
          </p:cNvPicPr>
          <p:nvPr>
            <p:ph type="body" idx="1"/>
          </p:nvPr>
        </p:nvPicPr>
        <p:blipFill>
          <a:blip r:embed="rId3" cstate="print"/>
          <a:srcRect/>
          <a:stretch>
            <a:fillRect/>
          </a:stretch>
        </p:blipFill>
        <p:spPr>
          <a:xfrm>
            <a:off x="609600" y="3276600"/>
            <a:ext cx="7281863" cy="2855913"/>
          </a:xfrm>
          <a:noFill/>
          <a:ln/>
        </p:spPr>
      </p:pic>
      <p:sp>
        <p:nvSpPr>
          <p:cNvPr id="19461" name="Text Box 5"/>
          <p:cNvSpPr txBox="1">
            <a:spLocks noChangeArrowheads="1"/>
          </p:cNvSpPr>
          <p:nvPr/>
        </p:nvSpPr>
        <p:spPr bwMode="auto">
          <a:xfrm>
            <a:off x="609600" y="1219200"/>
            <a:ext cx="6934200" cy="1917700"/>
          </a:xfrm>
          <a:prstGeom prst="rect">
            <a:avLst/>
          </a:prstGeom>
          <a:noFill/>
          <a:ln w="9525">
            <a:noFill/>
            <a:miter lim="800000"/>
            <a:headEnd/>
            <a:tailEnd/>
          </a:ln>
          <a:effectLst/>
        </p:spPr>
        <p:txBody>
          <a:bodyPr>
            <a:spAutoFit/>
          </a:bodyPr>
          <a:lstStyle/>
          <a:p>
            <a:pPr>
              <a:spcBef>
                <a:spcPct val="50000"/>
              </a:spcBef>
            </a:pPr>
            <a:r>
              <a:rPr lang="en-US" sz="2400"/>
              <a:t>Left Spain in August – after ship repairs left the Azores in September – sighted land on October 12, 1492 on a small island in the Bahamas – later explored Cuba and Hispaniola [present day Haiti and the Dominican Republic].</a:t>
            </a:r>
          </a:p>
        </p:txBody>
      </p:sp>
      <p:sp>
        <p:nvSpPr>
          <p:cNvPr id="19462" name="Text Box 6"/>
          <p:cNvSpPr txBox="1">
            <a:spLocks noChangeArrowheads="1"/>
          </p:cNvSpPr>
          <p:nvPr/>
        </p:nvSpPr>
        <p:spPr bwMode="auto">
          <a:xfrm>
            <a:off x="3429000" y="6324600"/>
            <a:ext cx="3505200" cy="214313"/>
          </a:xfrm>
          <a:prstGeom prst="rect">
            <a:avLst/>
          </a:prstGeom>
          <a:noFill/>
          <a:ln w="9525">
            <a:noFill/>
            <a:miter lim="800000"/>
            <a:headEnd/>
            <a:tailEnd/>
          </a:ln>
          <a:effectLst/>
        </p:spPr>
        <p:txBody>
          <a:bodyPr>
            <a:spAutoFit/>
          </a:bodyPr>
          <a:lstStyle/>
          <a:p>
            <a:pPr>
              <a:spcBef>
                <a:spcPct val="50000"/>
              </a:spcBef>
            </a:pPr>
            <a:r>
              <a:rPr lang="en-US" sz="800"/>
              <a:t>Source of map: Library of Congress – 1492 Exhibit – accessed 6/04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43010" name="Rectangle 2"/>
          <p:cNvSpPr>
            <a:spLocks noGrp="1" noChangeArrowheads="1"/>
          </p:cNvSpPr>
          <p:nvPr>
            <p:ph type="title"/>
          </p:nvPr>
        </p:nvSpPr>
        <p:spPr/>
        <p:txBody>
          <a:bodyPr/>
          <a:lstStyle/>
          <a:p>
            <a:r>
              <a:rPr lang="en-US"/>
              <a:t>Columbus was Spanish</a:t>
            </a:r>
          </a:p>
        </p:txBody>
      </p:sp>
      <p:sp>
        <p:nvSpPr>
          <p:cNvPr id="43011" name="Rectangle 3"/>
          <p:cNvSpPr>
            <a:spLocks noGrp="1" noChangeArrowheads="1"/>
          </p:cNvSpPr>
          <p:nvPr>
            <p:ph type="body" idx="1"/>
          </p:nvPr>
        </p:nvSpPr>
        <p:spPr>
          <a:xfrm>
            <a:off x="304800" y="1066800"/>
            <a:ext cx="4038600" cy="4953000"/>
          </a:xfrm>
        </p:spPr>
        <p:txBody>
          <a:bodyPr/>
          <a:lstStyle/>
          <a:p>
            <a:pPr>
              <a:lnSpc>
                <a:spcPct val="90000"/>
              </a:lnSpc>
            </a:pPr>
            <a:r>
              <a:rPr lang="en-US" sz="2800" b="1">
                <a:solidFill>
                  <a:srgbClr val="FF243C"/>
                </a:solidFill>
              </a:rPr>
              <a:t>FALSE!</a:t>
            </a:r>
            <a:endParaRPr lang="en-US" sz="2800" b="1"/>
          </a:p>
          <a:p>
            <a:pPr>
              <a:lnSpc>
                <a:spcPct val="90000"/>
              </a:lnSpc>
            </a:pPr>
            <a:endParaRPr lang="en-US" sz="2800" b="1"/>
          </a:p>
          <a:p>
            <a:pPr>
              <a:lnSpc>
                <a:spcPct val="90000"/>
              </a:lnSpc>
            </a:pPr>
            <a:r>
              <a:rPr lang="en-US" sz="2800" b="1"/>
              <a:t>Columbus was Italian but married a Portuguese women and moved to Lisbon.  The King &amp; Queen of Portugal wouldn’t fund his voyage so he went to Spain.</a:t>
            </a:r>
          </a:p>
          <a:p>
            <a:pPr>
              <a:lnSpc>
                <a:spcPct val="90000"/>
              </a:lnSpc>
            </a:pPr>
            <a:endParaRPr lang="en-US" sz="2800" b="1"/>
          </a:p>
          <a:p>
            <a:pPr>
              <a:lnSpc>
                <a:spcPct val="90000"/>
              </a:lnSpc>
            </a:pPr>
            <a:endParaRPr lang="en-US" sz="2800" b="1"/>
          </a:p>
        </p:txBody>
      </p:sp>
      <p:pic>
        <p:nvPicPr>
          <p:cNvPr id="43013" name="Picture 5"/>
          <p:cNvPicPr>
            <a:picLocks noChangeAspect="1" noChangeArrowheads="1"/>
          </p:cNvPicPr>
          <p:nvPr/>
        </p:nvPicPr>
        <p:blipFill>
          <a:blip r:embed="rId3" cstate="print"/>
          <a:srcRect/>
          <a:stretch>
            <a:fillRect/>
          </a:stretch>
        </p:blipFill>
        <p:spPr bwMode="auto">
          <a:xfrm>
            <a:off x="4267200" y="2133600"/>
            <a:ext cx="4191000" cy="388778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44034" name="Rectangle 2"/>
          <p:cNvSpPr>
            <a:spLocks noGrp="1" noChangeArrowheads="1"/>
          </p:cNvSpPr>
          <p:nvPr>
            <p:ph type="title"/>
          </p:nvPr>
        </p:nvSpPr>
        <p:spPr>
          <a:xfrm>
            <a:off x="304800" y="152400"/>
            <a:ext cx="7086600" cy="1371600"/>
          </a:xfrm>
        </p:spPr>
        <p:txBody>
          <a:bodyPr/>
          <a:lstStyle/>
          <a:p>
            <a:r>
              <a:rPr lang="en-US"/>
              <a:t>Columbus was looking for God, Gold, &amp; Glory</a:t>
            </a:r>
          </a:p>
        </p:txBody>
      </p:sp>
      <p:sp>
        <p:nvSpPr>
          <p:cNvPr id="44035" name="Rectangle 3"/>
          <p:cNvSpPr>
            <a:spLocks noGrp="1" noChangeArrowheads="1"/>
          </p:cNvSpPr>
          <p:nvPr>
            <p:ph type="body" idx="1"/>
          </p:nvPr>
        </p:nvSpPr>
        <p:spPr>
          <a:xfrm>
            <a:off x="381000" y="1828800"/>
            <a:ext cx="8229600" cy="4525963"/>
          </a:xfrm>
        </p:spPr>
        <p:txBody>
          <a:bodyPr/>
          <a:lstStyle/>
          <a:p>
            <a:r>
              <a:rPr lang="en-US" b="1">
                <a:solidFill>
                  <a:schemeClr val="accent2"/>
                </a:solidFill>
              </a:rPr>
              <a:t>TRUE!</a:t>
            </a:r>
          </a:p>
          <a:p>
            <a:endParaRPr lang="en-US" b="1">
              <a:solidFill>
                <a:schemeClr val="accent2"/>
              </a:solidFill>
            </a:endParaRPr>
          </a:p>
          <a:p>
            <a:r>
              <a:rPr lang="en-US" b="1"/>
              <a:t>GOD = spread Christianity</a:t>
            </a:r>
          </a:p>
          <a:p>
            <a:r>
              <a:rPr lang="en-US" b="1"/>
              <a:t>GOLD = money</a:t>
            </a:r>
          </a:p>
          <a:p>
            <a:r>
              <a:rPr lang="en-US" b="1"/>
              <a:t>GLORY = fame</a:t>
            </a:r>
            <a:endParaRPr lang="en-US"/>
          </a:p>
        </p:txBody>
      </p:sp>
      <p:pic>
        <p:nvPicPr>
          <p:cNvPr id="44036" name="Picture 4"/>
          <p:cNvPicPr>
            <a:picLocks noChangeAspect="1" noChangeArrowheads="1"/>
          </p:cNvPicPr>
          <p:nvPr/>
        </p:nvPicPr>
        <p:blipFill>
          <a:blip r:embed="rId3" cstate="print"/>
          <a:srcRect/>
          <a:stretch>
            <a:fillRect/>
          </a:stretch>
        </p:blipFill>
        <p:spPr bwMode="auto">
          <a:xfrm>
            <a:off x="6553200" y="2133600"/>
            <a:ext cx="1714500" cy="1143000"/>
          </a:xfrm>
          <a:prstGeom prst="rect">
            <a:avLst/>
          </a:prstGeom>
          <a:noFill/>
          <a:ln w="9525">
            <a:noFill/>
            <a:miter lim="800000"/>
            <a:headEnd/>
            <a:tailEnd/>
          </a:ln>
          <a:effectLst/>
        </p:spPr>
      </p:pic>
      <p:pic>
        <p:nvPicPr>
          <p:cNvPr id="44037" name="Picture 5"/>
          <p:cNvPicPr>
            <a:picLocks noChangeAspect="1" noChangeArrowheads="1"/>
          </p:cNvPicPr>
          <p:nvPr/>
        </p:nvPicPr>
        <p:blipFill>
          <a:blip r:embed="rId4" cstate="print"/>
          <a:srcRect/>
          <a:stretch>
            <a:fillRect/>
          </a:stretch>
        </p:blipFill>
        <p:spPr bwMode="auto">
          <a:xfrm>
            <a:off x="5029200" y="3733800"/>
            <a:ext cx="1358900" cy="1511300"/>
          </a:xfrm>
          <a:prstGeom prst="rect">
            <a:avLst/>
          </a:prstGeom>
          <a:noFill/>
          <a:ln w="9525">
            <a:noFill/>
            <a:miter lim="800000"/>
            <a:headEnd/>
            <a:tailEnd/>
          </a:ln>
          <a:effectLst/>
        </p:spPr>
      </p:pic>
      <p:pic>
        <p:nvPicPr>
          <p:cNvPr id="44038" name="Picture 6"/>
          <p:cNvPicPr>
            <a:picLocks noChangeAspect="1" noChangeArrowheads="1"/>
          </p:cNvPicPr>
          <p:nvPr/>
        </p:nvPicPr>
        <p:blipFill>
          <a:blip r:embed="rId5" cstate="print"/>
          <a:srcRect/>
          <a:stretch>
            <a:fillRect/>
          </a:stretch>
        </p:blipFill>
        <p:spPr bwMode="auto">
          <a:xfrm>
            <a:off x="6858000" y="4419600"/>
            <a:ext cx="1651000" cy="1244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45058" name="Rectangle 2"/>
          <p:cNvSpPr>
            <a:spLocks noGrp="1" noChangeArrowheads="1"/>
          </p:cNvSpPr>
          <p:nvPr>
            <p:ph type="title"/>
          </p:nvPr>
        </p:nvSpPr>
        <p:spPr>
          <a:xfrm>
            <a:off x="381000" y="152400"/>
            <a:ext cx="6934200" cy="1219200"/>
          </a:xfrm>
        </p:spPr>
        <p:txBody>
          <a:bodyPr/>
          <a:lstStyle/>
          <a:p>
            <a:r>
              <a:rPr lang="en-US"/>
              <a:t>Columbus proved the world was round.</a:t>
            </a:r>
          </a:p>
        </p:txBody>
      </p:sp>
      <p:sp>
        <p:nvSpPr>
          <p:cNvPr id="45059" name="Rectangle 3"/>
          <p:cNvSpPr>
            <a:spLocks noGrp="1" noChangeArrowheads="1"/>
          </p:cNvSpPr>
          <p:nvPr>
            <p:ph type="body" idx="1"/>
          </p:nvPr>
        </p:nvSpPr>
        <p:spPr/>
        <p:txBody>
          <a:bodyPr/>
          <a:lstStyle/>
          <a:p>
            <a:r>
              <a:rPr lang="en-US" b="1">
                <a:solidFill>
                  <a:srgbClr val="FF243C"/>
                </a:solidFill>
              </a:rPr>
              <a:t>FALSE!</a:t>
            </a:r>
            <a:endParaRPr lang="en-US" b="1"/>
          </a:p>
          <a:p>
            <a:endParaRPr lang="en-US" b="1"/>
          </a:p>
          <a:p>
            <a:r>
              <a:rPr lang="en-US" b="1"/>
              <a:t>People had known the world was round for almost 2,500 years.  Even Aristotle knew!</a:t>
            </a:r>
          </a:p>
        </p:txBody>
      </p:sp>
      <p:pic>
        <p:nvPicPr>
          <p:cNvPr id="45060" name="Picture 4"/>
          <p:cNvPicPr>
            <a:picLocks noChangeAspect="1" noChangeArrowheads="1"/>
          </p:cNvPicPr>
          <p:nvPr/>
        </p:nvPicPr>
        <p:blipFill>
          <a:blip r:embed="rId3" cstate="print"/>
          <a:srcRect/>
          <a:stretch>
            <a:fillRect/>
          </a:stretch>
        </p:blipFill>
        <p:spPr bwMode="auto">
          <a:xfrm>
            <a:off x="5410200" y="3962400"/>
            <a:ext cx="1866900" cy="2590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CLEAR Model Lessons						Grade 7 Social Studies</a:t>
            </a:r>
          </a:p>
          <a:p>
            <a:r>
              <a:rPr lang="en-US"/>
              <a:t>©2004 – 2005 Houston Independent School District					B.04.01 - 1</a:t>
            </a:r>
          </a:p>
        </p:txBody>
      </p:sp>
      <p:sp>
        <p:nvSpPr>
          <p:cNvPr id="46082" name="Rectangle 2"/>
          <p:cNvSpPr>
            <a:spLocks noGrp="1" noChangeArrowheads="1"/>
          </p:cNvSpPr>
          <p:nvPr>
            <p:ph type="title"/>
          </p:nvPr>
        </p:nvSpPr>
        <p:spPr>
          <a:xfrm>
            <a:off x="304800" y="152400"/>
            <a:ext cx="7086600" cy="1066800"/>
          </a:xfrm>
        </p:spPr>
        <p:txBody>
          <a:bodyPr/>
          <a:lstStyle/>
          <a:p>
            <a:r>
              <a:rPr lang="en-US"/>
              <a:t>Columbus discovered America!</a:t>
            </a:r>
          </a:p>
        </p:txBody>
      </p:sp>
      <p:sp>
        <p:nvSpPr>
          <p:cNvPr id="46083" name="Rectangle 3"/>
          <p:cNvSpPr>
            <a:spLocks noGrp="1" noChangeArrowheads="1"/>
          </p:cNvSpPr>
          <p:nvPr>
            <p:ph type="body" sz="half" idx="1"/>
          </p:nvPr>
        </p:nvSpPr>
        <p:spPr>
          <a:xfrm>
            <a:off x="228600" y="1295400"/>
            <a:ext cx="4876800" cy="5029200"/>
          </a:xfrm>
        </p:spPr>
        <p:txBody>
          <a:bodyPr/>
          <a:lstStyle/>
          <a:p>
            <a:pPr>
              <a:lnSpc>
                <a:spcPct val="90000"/>
              </a:lnSpc>
            </a:pPr>
            <a:r>
              <a:rPr lang="en-US" sz="2400" b="1" dirty="0">
                <a:solidFill>
                  <a:srgbClr val="FF243C"/>
                </a:solidFill>
              </a:rPr>
              <a:t>FALSE!</a:t>
            </a:r>
          </a:p>
          <a:p>
            <a:pPr>
              <a:lnSpc>
                <a:spcPct val="90000"/>
              </a:lnSpc>
              <a:buFontTx/>
              <a:buNone/>
            </a:pPr>
            <a:endParaRPr lang="en-US" sz="2400" b="1" dirty="0">
              <a:solidFill>
                <a:srgbClr val="FF243C"/>
              </a:solidFill>
            </a:endParaRPr>
          </a:p>
          <a:p>
            <a:pPr>
              <a:lnSpc>
                <a:spcPct val="90000"/>
              </a:lnSpc>
            </a:pPr>
            <a:r>
              <a:rPr lang="en-US" sz="2400" dirty="0"/>
              <a:t>Columbus landed in the Bahamas.</a:t>
            </a:r>
          </a:p>
          <a:p>
            <a:pPr>
              <a:lnSpc>
                <a:spcPct val="90000"/>
              </a:lnSpc>
            </a:pPr>
            <a:endParaRPr lang="en-US" sz="2400" dirty="0"/>
          </a:p>
          <a:p>
            <a:pPr>
              <a:lnSpc>
                <a:spcPct val="90000"/>
              </a:lnSpc>
            </a:pPr>
            <a:r>
              <a:rPr lang="en-US" sz="2400" dirty="0"/>
              <a:t>The Native Americans lived in the Americas without the Europeans until around the </a:t>
            </a:r>
            <a:r>
              <a:rPr lang="en-US" sz="2400" dirty="0" smtClean="0"/>
              <a:t>1500s</a:t>
            </a:r>
            <a:r>
              <a:rPr lang="en-US" sz="2400" dirty="0"/>
              <a:t>.  That’s almost 11,500 years before Columbus!</a:t>
            </a:r>
          </a:p>
          <a:p>
            <a:pPr>
              <a:lnSpc>
                <a:spcPct val="90000"/>
              </a:lnSpc>
            </a:pPr>
            <a:endParaRPr lang="en-US" sz="2400" dirty="0"/>
          </a:p>
          <a:p>
            <a:pPr>
              <a:lnSpc>
                <a:spcPct val="90000"/>
              </a:lnSpc>
            </a:pPr>
            <a:r>
              <a:rPr lang="en-US" sz="2400" dirty="0"/>
              <a:t>The Vikings explored North America long before Columbus.</a:t>
            </a:r>
            <a:endParaRPr lang="en-US" sz="2400" b="1" dirty="0"/>
          </a:p>
          <a:p>
            <a:pPr>
              <a:lnSpc>
                <a:spcPct val="90000"/>
              </a:lnSpc>
            </a:pPr>
            <a:endParaRPr lang="en-US" sz="2400" dirty="0"/>
          </a:p>
        </p:txBody>
      </p:sp>
      <p:pic>
        <p:nvPicPr>
          <p:cNvPr id="46086" name="Picture 6"/>
          <p:cNvPicPr>
            <a:picLocks noGrp="1" noChangeAspect="1" noChangeArrowheads="1"/>
          </p:cNvPicPr>
          <p:nvPr>
            <p:ph sz="half" idx="2"/>
          </p:nvPr>
        </p:nvPicPr>
        <p:blipFill>
          <a:blip r:embed="rId3" cstate="print"/>
          <a:srcRect/>
          <a:stretch>
            <a:fillRect/>
          </a:stretch>
        </p:blipFill>
        <p:spPr>
          <a:xfrm>
            <a:off x="4895850" y="914400"/>
            <a:ext cx="2181225" cy="2895600"/>
          </a:xfrm>
          <a:noFill/>
          <a:ln/>
        </p:spPr>
      </p:pic>
      <p:pic>
        <p:nvPicPr>
          <p:cNvPr id="46087" name="Picture 7"/>
          <p:cNvPicPr>
            <a:picLocks noChangeAspect="1" noChangeArrowheads="1"/>
          </p:cNvPicPr>
          <p:nvPr/>
        </p:nvPicPr>
        <p:blipFill>
          <a:blip r:embed="rId4" cstate="print"/>
          <a:srcRect/>
          <a:stretch>
            <a:fillRect/>
          </a:stretch>
        </p:blipFill>
        <p:spPr bwMode="auto">
          <a:xfrm>
            <a:off x="5967413" y="3276600"/>
            <a:ext cx="3176587"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lver Glow Design Template">
  <a:themeElements>
    <a:clrScheme name="Silver Glow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ilver Glow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ilver Glow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Glow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Glow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Glow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Glow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Glow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Glow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Glow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Glow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Glow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Glow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Glow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Silver Glow Design Template</Template>
  <TotalTime>2704</TotalTime>
  <Words>599</Words>
  <Application>Microsoft Office PowerPoint</Application>
  <PresentationFormat>On-screen Show (4:3)</PresentationFormat>
  <Paragraphs>111</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Arial Narrow</vt:lpstr>
      <vt:lpstr>Silver Glow Design Template</vt:lpstr>
      <vt:lpstr>Christopher Columbus</vt:lpstr>
      <vt:lpstr>Columbus</vt:lpstr>
      <vt:lpstr>Voyages of Christopher Columbus</vt:lpstr>
      <vt:lpstr>The Ships</vt:lpstr>
      <vt:lpstr>The 1st Voyage</vt:lpstr>
      <vt:lpstr>Columbus was Spanish</vt:lpstr>
      <vt:lpstr>Columbus was looking for God, Gold, &amp; Glory</vt:lpstr>
      <vt:lpstr>Columbus proved the world was round.</vt:lpstr>
      <vt:lpstr>Columbus discovered America!</vt:lpstr>
      <vt:lpstr>Columbus named Indians</vt:lpstr>
      <vt:lpstr>Columbus brought death &amp; destruction.</vt:lpstr>
      <vt:lpstr>Columbus made Indians slaves.</vt:lpstr>
      <vt:lpstr>Columbus = Age of Exploration &amp; Discovery</vt:lpstr>
      <vt:lpstr>Columbus = Respect</vt:lpstr>
      <vt:lpstr>NA gave Columbus gold</vt:lpstr>
      <vt:lpstr>Columbus made four voyages to the New World between 1492 - 1504</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Voyages of Christopher Columbus</dc:title>
  <dc:creator>Preferred Customer</dc:creator>
  <cp:lastModifiedBy>Brame, Victoria L</cp:lastModifiedBy>
  <cp:revision>88</cp:revision>
  <dcterms:created xsi:type="dcterms:W3CDTF">2004-06-21T08:55:05Z</dcterms:created>
  <dcterms:modified xsi:type="dcterms:W3CDTF">2014-10-06T13:50:44Z</dcterms:modified>
</cp:coreProperties>
</file>