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71" r:id="rId1"/>
  </p:sldMasterIdLst>
  <p:notesMasterIdLst>
    <p:notesMasterId r:id="rId17"/>
  </p:notesMasterIdLst>
  <p:sldIdLst>
    <p:sldId id="257" r:id="rId2"/>
    <p:sldId id="266" r:id="rId3"/>
    <p:sldId id="269" r:id="rId4"/>
    <p:sldId id="271" r:id="rId5"/>
    <p:sldId id="272" r:id="rId6"/>
    <p:sldId id="263" r:id="rId7"/>
    <p:sldId id="273" r:id="rId8"/>
    <p:sldId id="264" r:id="rId9"/>
    <p:sldId id="274" r:id="rId10"/>
    <p:sldId id="275" r:id="rId11"/>
    <p:sldId id="276" r:id="rId12"/>
    <p:sldId id="277" r:id="rId13"/>
    <p:sldId id="278" r:id="rId14"/>
    <p:sldId id="265" r:id="rId15"/>
    <p:sldId id="279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6369"/>
    <a:srgbClr val="34A35F"/>
    <a:srgbClr val="6D686F"/>
    <a:srgbClr val="1A14C3"/>
    <a:srgbClr val="8011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074" autoAdjust="0"/>
    <p:restoredTop sz="90844" autoAdjust="0"/>
  </p:normalViewPr>
  <p:slideViewPr>
    <p:cSldViewPr>
      <p:cViewPr varScale="1">
        <p:scale>
          <a:sx n="68" d="100"/>
          <a:sy n="68" d="100"/>
        </p:scale>
        <p:origin x="852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4157478-3A89-4BE3-B615-0B08179EC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8831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5E812D-DC2D-4D28-94BC-1692F6F63F8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60462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5CE9AD-8989-4435-A59D-D29CBA439E39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743024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C20136-174C-47CA-8179-AAF7EC2C8A3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356312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ECEC06-68D6-45A4-BA55-0F1F813D8E84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848790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860E18-43E1-4971-97B7-E545A878454A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235338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More</a:t>
            </a:r>
            <a:r>
              <a:rPr lang="en-US" baseline="0" dirty="0" smtClean="0"/>
              <a:t> deaths on North, but South “lost”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157478-3A89-4BE3-B615-0B08179EC37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8828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B1D083-2580-4D8B-8EE3-7FB2F8DECB91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99917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>
              <a:defRPr/>
            </a:pPr>
            <a:fld id="{C4CA197F-8C4D-4AD9-A8A3-353DBDE33F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490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9B8923C9-5315-4A33-889E-C39D0DFE58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998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9B8923C9-5315-4A33-889E-C39D0DFE58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8940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9B8923C9-5315-4A33-889E-C39D0DFE58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17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9B8923C9-5315-4A33-889E-C39D0DFE58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917102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9B8923C9-5315-4A33-889E-C39D0DFE58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2919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8B050F-C69A-4173-A289-948E821005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9391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520245-2F03-496A-A3AA-A579853C89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022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5CCC73-4ABC-4A69-A638-78E9D4F3D6B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363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B721BE4C-9B78-4D08-B609-F817B664AC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122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9F381458-E6CB-46C3-8A13-13F089B2EB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222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0A2B41EC-D573-400A-98BB-D2166C4CB7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476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C2D27D-F920-497C-88BC-951261571F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064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096E54-C1BA-445B-93EC-8A874C0286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78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C82C68-AD5B-4659-96EE-F1BA227F747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17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C81DF3A7-1770-440A-B867-4570C5DD8C1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784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749"/>
            <a:ext cx="1952272" cy="6852504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9B8923C9-5315-4A33-889E-C39D0DFE58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1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  <p:sldLayoutId id="2147483783" r:id="rId12"/>
    <p:sldLayoutId id="2147483784" r:id="rId13"/>
    <p:sldLayoutId id="2147483785" r:id="rId14"/>
    <p:sldLayoutId id="2147483786" r:id="rId15"/>
    <p:sldLayoutId id="214748378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1" y="228600"/>
            <a:ext cx="7239000" cy="1676400"/>
          </a:xfrm>
        </p:spPr>
        <p:txBody>
          <a:bodyPr/>
          <a:lstStyle/>
          <a:p>
            <a:pPr eaLnBrk="1" hangingPunct="1"/>
            <a:r>
              <a:rPr lang="en-US" dirty="0" smtClean="0"/>
              <a:t>Think </a:t>
            </a:r>
            <a:r>
              <a:rPr lang="en-US" smtClean="0"/>
              <a:t>about it.</a:t>
            </a:r>
            <a:endParaRPr lang="en-US" dirty="0" smtClean="0"/>
          </a:p>
        </p:txBody>
      </p:sp>
      <p:graphicFrame>
        <p:nvGraphicFramePr>
          <p:cNvPr id="5204" name="Group 84"/>
          <p:cNvGraphicFramePr>
            <a:graphicFrameLocks noGrp="1"/>
          </p:cNvGraphicFramePr>
          <p:nvPr/>
        </p:nvGraphicFramePr>
        <p:xfrm>
          <a:off x="1905000" y="2057401"/>
          <a:ext cx="6858000" cy="4421391"/>
        </p:xfrm>
        <a:graphic>
          <a:graphicData uri="http://schemas.openxmlformats.org/drawingml/2006/table">
            <a:tbl>
              <a:tblPr/>
              <a:tblGrid>
                <a:gridCol w="3505200"/>
                <a:gridCol w="2057400"/>
                <a:gridCol w="1295400"/>
              </a:tblGrid>
              <a:tr h="5051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84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84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Deaths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84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Years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51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84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Afghanistan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84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2,316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84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51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84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Iraq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84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4,262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84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51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84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American Revolution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84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25,000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84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51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84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Vietnam War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84" charset="2"/>
                        <a:buNone/>
                        <a:tabLst/>
                      </a:pPr>
                      <a:r>
                        <a:rPr lang="en-US" sz="2800" b="0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58,220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84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51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84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World War 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84" charset="2"/>
                        <a:buNone/>
                        <a:tabLst/>
                      </a:pPr>
                      <a:r>
                        <a:rPr lang="en-US" sz="2800" b="0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116,708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84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51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84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World War II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84" charset="2"/>
                        <a:buNone/>
                        <a:tabLst/>
                      </a:pPr>
                      <a:r>
                        <a:rPr lang="en-US" sz="2800" b="0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416,800 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84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72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84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Civil War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84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620,000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84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09" name="Text Box 71"/>
          <p:cNvSpPr txBox="1">
            <a:spLocks noChangeArrowheads="1"/>
          </p:cNvSpPr>
          <p:nvPr/>
        </p:nvSpPr>
        <p:spPr bwMode="auto">
          <a:xfrm>
            <a:off x="1447800" y="990600"/>
            <a:ext cx="7696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tx2"/>
                </a:solidFill>
              </a:rPr>
              <a:t>Warm-up: Write three observations about the chart. </a:t>
            </a:r>
          </a:p>
          <a:p>
            <a:pPr algn="ctr">
              <a:spcBef>
                <a:spcPct val="50000"/>
              </a:spcBef>
            </a:pPr>
            <a:r>
              <a:rPr lang="en-US" b="1" i="1" dirty="0" smtClean="0"/>
              <a:t>Americans Citizens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848600" cy="6858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dirty="0" smtClean="0"/>
              <a:t>First Manassas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001000" cy="47244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The Confederate troops could have kept on and captured Washington D.C., but they stopped to celebrate the victory</a:t>
            </a:r>
          </a:p>
        </p:txBody>
      </p:sp>
      <p:pic>
        <p:nvPicPr>
          <p:cNvPr id="10244" name="Picture 5" descr="bu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737951"/>
            <a:ext cx="5410200" cy="3964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1294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599" y="152400"/>
            <a:ext cx="7391401" cy="13716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The Anaconda Plan:  The Union’s plan for winning the war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8153400" cy="4800600"/>
          </a:xfrm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800" b="1" i="1" u="sng" dirty="0" smtClean="0">
                <a:solidFill>
                  <a:srgbClr val="057522"/>
                </a:solidFill>
              </a:rPr>
              <a:t>Blockade Southern Ports</a:t>
            </a:r>
            <a:r>
              <a:rPr lang="en-US" sz="2800" dirty="0" smtClean="0">
                <a:solidFill>
                  <a:srgbClr val="057522"/>
                </a:solidFill>
              </a:rPr>
              <a:t>:  cut off trade of cotton and delivery of supplies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800" b="1" i="1" u="sng" dirty="0" smtClean="0">
                <a:solidFill>
                  <a:srgbClr val="057522"/>
                </a:solidFill>
              </a:rPr>
              <a:t>Control the Mississippi River</a:t>
            </a:r>
            <a:r>
              <a:rPr lang="en-US" sz="2800" dirty="0" smtClean="0">
                <a:solidFill>
                  <a:srgbClr val="057522"/>
                </a:solidFill>
              </a:rPr>
              <a:t>:  this would cut the Confederacy in two (Texas and Louisiana would be cut off from everyone)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800" b="1" i="1" u="sng" dirty="0" smtClean="0">
                <a:solidFill>
                  <a:srgbClr val="FB3D17"/>
                </a:solidFill>
              </a:rPr>
              <a:t>Capture the capital of Richmond</a:t>
            </a:r>
            <a:r>
              <a:rPr lang="en-US" sz="2800" b="1" i="1" u="sng" smtClean="0">
                <a:solidFill>
                  <a:srgbClr val="FB3D17"/>
                </a:solidFill>
              </a:rPr>
              <a:t>, </a:t>
            </a:r>
            <a:r>
              <a:rPr lang="en-US" sz="2800" b="1" i="1" u="sng" smtClean="0">
                <a:solidFill>
                  <a:srgbClr val="FB3D17"/>
                </a:solidFill>
              </a:rPr>
              <a:t>VA</a:t>
            </a:r>
            <a:r>
              <a:rPr lang="en-US" sz="2800" smtClean="0">
                <a:solidFill>
                  <a:srgbClr val="FB3D17"/>
                </a:solidFill>
              </a:rPr>
              <a:t> and </a:t>
            </a:r>
            <a:r>
              <a:rPr lang="en-US" sz="2800" dirty="0" smtClean="0">
                <a:solidFill>
                  <a:srgbClr val="FB3D17"/>
                </a:solidFill>
              </a:rPr>
              <a:t>force the government to surrender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800" b="1" i="1" u="sng" dirty="0" smtClean="0">
                <a:solidFill>
                  <a:srgbClr val="FB3D17"/>
                </a:solidFill>
              </a:rPr>
              <a:t>Squeeze and trap the Confederate army</a:t>
            </a:r>
            <a:r>
              <a:rPr lang="en-US" sz="2800" i="1" u="sng" dirty="0" smtClean="0">
                <a:solidFill>
                  <a:srgbClr val="FB3D17"/>
                </a:solidFill>
              </a:rPr>
              <a:t> </a:t>
            </a:r>
            <a:r>
              <a:rPr lang="en-US" sz="2800" i="1" dirty="0" smtClean="0">
                <a:solidFill>
                  <a:srgbClr val="FB3D17"/>
                </a:solidFill>
              </a:rPr>
              <a:t>from the West and the North</a:t>
            </a:r>
            <a:r>
              <a:rPr lang="en-US" sz="2800" dirty="0" smtClean="0">
                <a:solidFill>
                  <a:srgbClr val="FB3D17"/>
                </a:solidFill>
              </a:rPr>
              <a:t> (see map)</a:t>
            </a:r>
            <a:endParaRPr lang="en-US" sz="2800" i="1" u="sng" dirty="0" smtClean="0">
              <a:solidFill>
                <a:srgbClr val="FB3D1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4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dirty="0" smtClean="0"/>
              <a:t>Anaconda Plan to take over Confederacy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  <p:pic>
        <p:nvPicPr>
          <p:cNvPr id="12292" name="Picture 5" descr="cw0011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3500" y="1828800"/>
            <a:ext cx="6477000" cy="501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5888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457200"/>
            <a:ext cx="7239001" cy="9144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Battle of Antietam (Maryland)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1" y="1371600"/>
            <a:ext cx="7696200" cy="5257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200" dirty="0" smtClean="0"/>
              <a:t>Sept. 17, 1861, Confederate General Robert E. Lee wanted to cut off Washington D.C. from the rest of the Union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dirty="0" smtClean="0"/>
              <a:t>This was one of only 2 battles fought in North, and the bloodiest one day battle on the war 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dirty="0" smtClean="0"/>
              <a:t>Neither </a:t>
            </a:r>
            <a:r>
              <a:rPr lang="en-US" sz="3200" dirty="0" smtClean="0"/>
              <a:t>side clearly </a:t>
            </a:r>
            <a:r>
              <a:rPr lang="en-US" sz="3200" dirty="0" smtClean="0"/>
              <a:t>won, but Lee had to retreat to protect his supply lines down south</a:t>
            </a:r>
          </a:p>
        </p:txBody>
      </p:sp>
    </p:spTree>
    <p:extLst>
      <p:ext uri="{BB962C8B-B14F-4D97-AF65-F5344CB8AC3E}">
        <p14:creationId xmlns:p14="http://schemas.microsoft.com/office/powerpoint/2010/main" val="26454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219201" y="624110"/>
            <a:ext cx="7315200" cy="1280890"/>
          </a:xfrm>
        </p:spPr>
        <p:txBody>
          <a:bodyPr/>
          <a:lstStyle/>
          <a:p>
            <a:pPr algn="ctr"/>
            <a:r>
              <a:rPr lang="en-US" dirty="0" smtClean="0"/>
              <a:t>Predict….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8000999" cy="4876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What are your predictions for the following? Explain.</a:t>
            </a:r>
          </a:p>
          <a:p>
            <a:pPr lvl="1"/>
            <a:r>
              <a:rPr lang="en-US" sz="3200" dirty="0" smtClean="0"/>
              <a:t>What will happen to/in the North?</a:t>
            </a:r>
          </a:p>
          <a:p>
            <a:pPr lvl="1"/>
            <a:r>
              <a:rPr lang="en-US" sz="3200" dirty="0" smtClean="0"/>
              <a:t>What will happen to/in the South?</a:t>
            </a:r>
          </a:p>
          <a:p>
            <a:pPr lvl="1"/>
            <a:r>
              <a:rPr lang="en-US" sz="3200" dirty="0" smtClean="0"/>
              <a:t>How will this war effect the economic/social/political</a:t>
            </a:r>
            <a:r>
              <a:rPr lang="en-US" sz="3200" dirty="0" smtClean="0"/>
              <a:t>/</a:t>
            </a:r>
            <a:br>
              <a:rPr lang="en-US" sz="3200" dirty="0" smtClean="0"/>
            </a:br>
            <a:r>
              <a:rPr lang="en-US" sz="3200" dirty="0" smtClean="0"/>
              <a:t>environmental</a:t>
            </a:r>
            <a:r>
              <a:rPr lang="en-US" sz="3200" dirty="0"/>
              <a:t> </a:t>
            </a:r>
            <a:r>
              <a:rPr lang="en-US" sz="3200" dirty="0" smtClean="0"/>
              <a:t>future </a:t>
            </a:r>
            <a:r>
              <a:rPr lang="en-US" sz="3200" dirty="0" smtClean="0"/>
              <a:t>of the United States?</a:t>
            </a:r>
          </a:p>
        </p:txBody>
      </p:sp>
    </p:spTree>
    <p:extLst>
      <p:ext uri="{BB962C8B-B14F-4D97-AF65-F5344CB8AC3E}">
        <p14:creationId xmlns:p14="http://schemas.microsoft.com/office/powerpoint/2010/main" val="2664980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Leaders of the Civil War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600200" y="1066800"/>
            <a:ext cx="3657600" cy="5334000"/>
          </a:xfrm>
        </p:spPr>
        <p:txBody>
          <a:bodyPr>
            <a:normAutofit fontScale="55000" lnSpcReduction="2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b="1" dirty="0" smtClean="0">
              <a:solidFill>
                <a:srgbClr val="1A14C3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6500" b="1" dirty="0" smtClean="0">
                <a:solidFill>
                  <a:srgbClr val="1A14C3"/>
                </a:solidFill>
              </a:rPr>
              <a:t>Union (North)</a:t>
            </a:r>
            <a:endParaRPr lang="en-US" sz="6500" dirty="0" smtClean="0"/>
          </a:p>
          <a:p>
            <a:pPr eaLnBrk="1" hangingPunct="1">
              <a:lnSpc>
                <a:spcPct val="90000"/>
              </a:lnSpc>
            </a:pPr>
            <a:endParaRPr lang="en-US" sz="6500" dirty="0" smtClean="0"/>
          </a:p>
          <a:p>
            <a:pPr eaLnBrk="1" hangingPunct="1">
              <a:lnSpc>
                <a:spcPct val="90000"/>
              </a:lnSpc>
            </a:pPr>
            <a:r>
              <a:rPr lang="en-US" sz="6500" b="1" dirty="0" smtClean="0"/>
              <a:t>Abraham Lincoln (President)</a:t>
            </a:r>
          </a:p>
          <a:p>
            <a:pPr eaLnBrk="1" hangingPunct="1">
              <a:lnSpc>
                <a:spcPct val="90000"/>
              </a:lnSpc>
            </a:pPr>
            <a:endParaRPr lang="en-US" sz="65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6500" dirty="0" smtClean="0"/>
          </a:p>
          <a:p>
            <a:pPr eaLnBrk="1" hangingPunct="1">
              <a:lnSpc>
                <a:spcPct val="90000"/>
              </a:lnSpc>
            </a:pPr>
            <a:r>
              <a:rPr lang="en-US" sz="6500" b="1" dirty="0" smtClean="0"/>
              <a:t>Ulysses S. Grant (General)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/>
          </a:p>
        </p:txBody>
      </p:sp>
      <p:pic>
        <p:nvPicPr>
          <p:cNvPr id="4100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1447800"/>
            <a:ext cx="2020888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4038600"/>
            <a:ext cx="1954213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Leaders of the Civil War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600200" y="1371600"/>
            <a:ext cx="3962400" cy="5181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600" b="1" dirty="0" smtClean="0">
                <a:solidFill>
                  <a:srgbClr val="6D686F"/>
                </a:solidFill>
              </a:rPr>
              <a:t>Confederacy (South)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3600" dirty="0" smtClean="0">
              <a:solidFill>
                <a:srgbClr val="6D686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3600" b="1" dirty="0" smtClean="0"/>
              <a:t>Jefferson Davis (President)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3600" dirty="0" smtClean="0"/>
          </a:p>
          <a:p>
            <a:pPr eaLnBrk="1" hangingPunct="1">
              <a:lnSpc>
                <a:spcPct val="90000"/>
              </a:lnSpc>
            </a:pPr>
            <a:r>
              <a:rPr lang="en-US" sz="3600" b="1" dirty="0" smtClean="0"/>
              <a:t>Robert E. Lee (General)</a:t>
            </a:r>
            <a:endParaRPr lang="en-US" sz="3600" dirty="0" smtClean="0"/>
          </a:p>
        </p:txBody>
      </p:sp>
      <p:pic>
        <p:nvPicPr>
          <p:cNvPr id="512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1371600"/>
            <a:ext cx="2011363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9400" y="4191000"/>
            <a:ext cx="2124075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First Shots: Ft. Sumter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1" y="1447800"/>
            <a:ext cx="7239000" cy="4463422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3200" dirty="0" smtClean="0"/>
              <a:t>On April 12, 1861, Confederate troops fired the first shots on Yankee troops stationed at Fort Sumter, South Carolina</a:t>
            </a:r>
          </a:p>
          <a:p>
            <a:pPr eaLnBrk="1" hangingPunct="1"/>
            <a:r>
              <a:rPr lang="en-US" sz="3200" dirty="0" smtClean="0"/>
              <a:t>The Confederacy warned US troops to leave “Confederate” forts</a:t>
            </a:r>
          </a:p>
          <a:p>
            <a:pPr eaLnBrk="1" hangingPunct="1"/>
            <a:r>
              <a:rPr lang="en-US" sz="3200" dirty="0" smtClean="0"/>
              <a:t>The Civil War had begun!</a:t>
            </a:r>
          </a:p>
          <a:p>
            <a:pPr eaLnBrk="1" hangingPunct="1"/>
            <a:r>
              <a:rPr lang="en-US" sz="3200" dirty="0" smtClean="0"/>
              <a:t>Over the next four years, 600,000 Americans would die</a:t>
            </a:r>
          </a:p>
        </p:txBody>
      </p:sp>
      <p:pic>
        <p:nvPicPr>
          <p:cNvPr id="6148" name="Picture 5" descr="Cannon used at the time of the American Revolu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5606422"/>
            <a:ext cx="16986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8503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Their Names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371600"/>
            <a:ext cx="7772399" cy="52578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200" dirty="0"/>
              <a:t>T</a:t>
            </a:r>
            <a:r>
              <a:rPr lang="en-US" sz="3200" dirty="0" smtClean="0"/>
              <a:t>he 3 names for the South army: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dirty="0" smtClean="0"/>
              <a:t>Confederacy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dirty="0" smtClean="0"/>
              <a:t>Rebel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dirty="0" smtClean="0"/>
              <a:t>South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dirty="0"/>
              <a:t>T</a:t>
            </a:r>
            <a:r>
              <a:rPr lang="en-US" sz="3200" dirty="0" smtClean="0"/>
              <a:t>he 3 names for the North army: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dirty="0" smtClean="0"/>
              <a:t>Union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dirty="0" smtClean="0"/>
              <a:t>Yankees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dirty="0" smtClean="0"/>
              <a:t>North</a:t>
            </a:r>
          </a:p>
        </p:txBody>
      </p:sp>
    </p:spTree>
    <p:extLst>
      <p:ext uri="{BB962C8B-B14F-4D97-AF65-F5344CB8AC3E}">
        <p14:creationId xmlns:p14="http://schemas.microsoft.com/office/powerpoint/2010/main" val="313261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Advantages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3535194"/>
              </p:ext>
            </p:extLst>
          </p:nvPr>
        </p:nvGraphicFramePr>
        <p:xfrm>
          <a:off x="685800" y="1295400"/>
          <a:ext cx="7772400" cy="510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102108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Union</a:t>
                      </a:r>
                      <a:r>
                        <a:rPr lang="en-US" sz="2800" baseline="0" dirty="0" smtClean="0"/>
                        <a:t> Advantages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Confederate Advantages</a:t>
                      </a:r>
                      <a:endParaRPr lang="en-US" sz="2800" dirty="0"/>
                    </a:p>
                  </a:txBody>
                  <a:tcPr/>
                </a:tc>
              </a:tr>
              <a:tr h="102108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Population = More Soldiers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Better General</a:t>
                      </a:r>
                      <a:endParaRPr lang="en-US" sz="2800" dirty="0"/>
                    </a:p>
                  </a:txBody>
                  <a:tcPr/>
                </a:tc>
              </a:tr>
              <a:tr h="102108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More Supplies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Better Knowledge of the Land</a:t>
                      </a:r>
                      <a:endParaRPr lang="en-US" sz="2800" dirty="0"/>
                    </a:p>
                  </a:txBody>
                  <a:tcPr/>
                </a:tc>
              </a:tr>
              <a:tr h="102108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Inspired</a:t>
                      </a:r>
                      <a:r>
                        <a:rPr lang="en-US" sz="2800" baseline="0" dirty="0" smtClean="0"/>
                        <a:t> by the lose of men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Inspired</a:t>
                      </a:r>
                      <a:r>
                        <a:rPr lang="en-US" sz="2800" baseline="0" dirty="0" smtClean="0"/>
                        <a:t> to win</a:t>
                      </a:r>
                      <a:endParaRPr lang="en-US" sz="2800" dirty="0"/>
                    </a:p>
                  </a:txBody>
                  <a:tcPr/>
                </a:tc>
              </a:tr>
              <a:tr h="102108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War did not take place at their home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481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First Manassas/First Bull Run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7848600" cy="5181600"/>
          </a:xfrm>
        </p:spPr>
        <p:txBody>
          <a:bodyPr>
            <a:noAutofit/>
          </a:bodyPr>
          <a:lstStyle/>
          <a:p>
            <a:pPr eaLnBrk="1" hangingPunct="1"/>
            <a:r>
              <a:rPr lang="en-US" sz="2800" dirty="0" smtClean="0"/>
              <a:t>July 21, 1861:  The First Battle of Bull Run (Union name) or First Manassas (Southern name), fought just outside Washington D.C.</a:t>
            </a:r>
          </a:p>
          <a:p>
            <a:pPr eaLnBrk="1" hangingPunct="1"/>
            <a:r>
              <a:rPr lang="en-US" sz="2800" dirty="0" smtClean="0"/>
              <a:t>Northerners took picnic lunches to a hill overlooking the battlefield, thinking the Union would win very quickly</a:t>
            </a:r>
          </a:p>
          <a:p>
            <a:pPr eaLnBrk="1" hangingPunct="1"/>
            <a:r>
              <a:rPr lang="en-US" sz="2800" dirty="0" smtClean="0"/>
              <a:t>Robert E. Lee and Stonewall Jackson led Confederate soldiers to drive back the Union troops and claimed victory</a:t>
            </a:r>
          </a:p>
        </p:txBody>
      </p:sp>
    </p:spTree>
    <p:extLst>
      <p:ext uri="{BB962C8B-B14F-4D97-AF65-F5344CB8AC3E}">
        <p14:creationId xmlns:p14="http://schemas.microsoft.com/office/powerpoint/2010/main" val="289135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6545</TotalTime>
  <Words>494</Words>
  <Application>Microsoft Office PowerPoint</Application>
  <PresentationFormat>On-screen Show (4:3)</PresentationFormat>
  <Paragraphs>95</Paragraphs>
  <Slides>15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ＭＳ Ｐゴシック</vt:lpstr>
      <vt:lpstr>Arial</vt:lpstr>
      <vt:lpstr>Century Gothic</vt:lpstr>
      <vt:lpstr>Wingdings</vt:lpstr>
      <vt:lpstr>Wingdings 3</vt:lpstr>
      <vt:lpstr>Wisp</vt:lpstr>
      <vt:lpstr>Think about it.</vt:lpstr>
      <vt:lpstr>Leaders of the Civil War</vt:lpstr>
      <vt:lpstr>Leaders of the Civil War</vt:lpstr>
      <vt:lpstr>First Shots: Ft. Sumter</vt:lpstr>
      <vt:lpstr>Their Names</vt:lpstr>
      <vt:lpstr>PowerPoint Presentation</vt:lpstr>
      <vt:lpstr>Advantages </vt:lpstr>
      <vt:lpstr>PowerPoint Presentation</vt:lpstr>
      <vt:lpstr>First Manassas/First Bull Run</vt:lpstr>
      <vt:lpstr>First Manassas</vt:lpstr>
      <vt:lpstr>The Anaconda Plan:  The Union’s plan for winning the war</vt:lpstr>
      <vt:lpstr>Anaconda Plan to take over Confederacy</vt:lpstr>
      <vt:lpstr>Battle of Antietam (Maryland)</vt:lpstr>
      <vt:lpstr>PowerPoint Presentation</vt:lpstr>
      <vt:lpstr>Predict….</vt:lpstr>
    </vt:vector>
  </TitlesOfParts>
  <Company>Erin Milligan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Causes of the Civil War</dc:title>
  <dc:creator>Erin Milligan</dc:creator>
  <cp:lastModifiedBy>Brame, Victoria L</cp:lastModifiedBy>
  <cp:revision>99</cp:revision>
  <dcterms:created xsi:type="dcterms:W3CDTF">2009-03-31T01:49:40Z</dcterms:created>
  <dcterms:modified xsi:type="dcterms:W3CDTF">2015-03-27T13:55:42Z</dcterms:modified>
</cp:coreProperties>
</file>