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9" r:id="rId2"/>
    <p:sldId id="260" r:id="rId3"/>
    <p:sldId id="256" r:id="rId4"/>
    <p:sldId id="257" r:id="rId5"/>
    <p:sldId id="258" r:id="rId6"/>
    <p:sldId id="261" r:id="rId7"/>
    <p:sldId id="263"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9" autoAdjust="0"/>
    <p:restoredTop sz="91848" autoAdjust="0"/>
  </p:normalViewPr>
  <p:slideViewPr>
    <p:cSldViewPr snapToGrid="0">
      <p:cViewPr>
        <p:scale>
          <a:sx n="50" d="100"/>
          <a:sy n="50" d="100"/>
        </p:scale>
        <p:origin x="282" y="444"/>
      </p:cViewPr>
      <p:guideLst/>
    </p:cSldViewPr>
  </p:slideViewPr>
  <p:outlineViewPr>
    <p:cViewPr>
      <p:scale>
        <a:sx n="33" d="100"/>
        <a:sy n="33" d="100"/>
      </p:scale>
      <p:origin x="0" y="-32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A1B62-8035-42A8-B087-54F1E20104F4}" type="datetimeFigureOut">
              <a:rPr lang="en-US" smtClean="0"/>
              <a:t>2/14/2015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C6345-28EC-458D-B5CD-559930B97ECD}" type="slidenum">
              <a:rPr lang="en-US" smtClean="0"/>
              <a:t>‹#›</a:t>
            </a:fld>
            <a:endParaRPr lang="en-US"/>
          </a:p>
        </p:txBody>
      </p:sp>
    </p:spTree>
    <p:extLst>
      <p:ext uri="{BB962C8B-B14F-4D97-AF65-F5344CB8AC3E}">
        <p14:creationId xmlns:p14="http://schemas.microsoft.com/office/powerpoint/2010/main" val="200657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ooks.google.com/books?id=KsQ6AQAAIAAJ&amp;pg=PA6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hlinkClick r:id="rId3"/>
              </a:rPr>
              <a:t>Abraham Lincoln - Message To Congress In Special Session (1861)</a:t>
            </a:r>
            <a:endParaRPr lang="en-US" dirty="0"/>
          </a:p>
        </p:txBody>
      </p:sp>
      <p:sp>
        <p:nvSpPr>
          <p:cNvPr id="4" name="Slide Number Placeholder 3"/>
          <p:cNvSpPr>
            <a:spLocks noGrp="1"/>
          </p:cNvSpPr>
          <p:nvPr>
            <p:ph type="sldNum" sz="quarter" idx="10"/>
          </p:nvPr>
        </p:nvSpPr>
        <p:spPr/>
        <p:txBody>
          <a:bodyPr/>
          <a:lstStyle/>
          <a:p>
            <a:fld id="{115C6345-28EC-458D-B5CD-559930B97ECD}" type="slidenum">
              <a:rPr lang="en-US" smtClean="0"/>
              <a:t>2</a:t>
            </a:fld>
            <a:endParaRPr lang="en-US"/>
          </a:p>
        </p:txBody>
      </p:sp>
    </p:spTree>
    <p:extLst>
      <p:ext uri="{BB962C8B-B14F-4D97-AF65-F5344CB8AC3E}">
        <p14:creationId xmlns:p14="http://schemas.microsoft.com/office/powerpoint/2010/main" val="278823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C6345-28EC-458D-B5CD-559930B97ECD}" type="slidenum">
              <a:rPr lang="en-US" smtClean="0"/>
              <a:t>5</a:t>
            </a:fld>
            <a:endParaRPr lang="en-US"/>
          </a:p>
        </p:txBody>
      </p:sp>
    </p:spTree>
    <p:extLst>
      <p:ext uri="{BB962C8B-B14F-4D97-AF65-F5344CB8AC3E}">
        <p14:creationId xmlns:p14="http://schemas.microsoft.com/office/powerpoint/2010/main" val="187852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C6345-28EC-458D-B5CD-559930B97ECD}" type="slidenum">
              <a:rPr lang="en-US" smtClean="0"/>
              <a:t>6</a:t>
            </a:fld>
            <a:endParaRPr lang="en-US"/>
          </a:p>
        </p:txBody>
      </p:sp>
    </p:spTree>
    <p:extLst>
      <p:ext uri="{BB962C8B-B14F-4D97-AF65-F5344CB8AC3E}">
        <p14:creationId xmlns:p14="http://schemas.microsoft.com/office/powerpoint/2010/main" val="282593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“Passengers” traveled at night</a:t>
            </a:r>
          </a:p>
          <a:p>
            <a:pPr>
              <a:lnSpc>
                <a:spcPct val="80000"/>
              </a:lnSpc>
            </a:pPr>
            <a:r>
              <a:rPr lang="en-US" sz="1200" dirty="0" smtClean="0"/>
              <a:t>Rested at “stations” (Barns, basements, and attics)</a:t>
            </a:r>
          </a:p>
          <a:p>
            <a:pPr>
              <a:lnSpc>
                <a:spcPct val="80000"/>
              </a:lnSpc>
            </a:pPr>
            <a:r>
              <a:rPr lang="en-US" sz="1200" dirty="0" smtClean="0"/>
              <a:t>The railroad’s “conductors” were whites and African Americans who helped the runaways to freedom in Northern States and Canada</a:t>
            </a:r>
          </a:p>
          <a:p>
            <a:pPr>
              <a:lnSpc>
                <a:spcPct val="80000"/>
              </a:lnSpc>
            </a:pPr>
            <a:r>
              <a:rPr lang="en-US" dirty="0" smtClean="0"/>
              <a:t>American Colonization Society and Liberia</a:t>
            </a:r>
            <a:endParaRPr lang="en-US" sz="1200" dirty="0" smtClean="0"/>
          </a:p>
        </p:txBody>
      </p:sp>
      <p:sp>
        <p:nvSpPr>
          <p:cNvPr id="4" name="Slide Number Placeholder 3"/>
          <p:cNvSpPr>
            <a:spLocks noGrp="1"/>
          </p:cNvSpPr>
          <p:nvPr>
            <p:ph type="sldNum" sz="quarter" idx="10"/>
          </p:nvPr>
        </p:nvSpPr>
        <p:spPr/>
        <p:txBody>
          <a:bodyPr/>
          <a:lstStyle/>
          <a:p>
            <a:fld id="{115C6345-28EC-458D-B5CD-559930B97ECD}" type="slidenum">
              <a:rPr lang="en-US" smtClean="0"/>
              <a:t>7</a:t>
            </a:fld>
            <a:endParaRPr lang="en-US"/>
          </a:p>
        </p:txBody>
      </p:sp>
    </p:spTree>
    <p:extLst>
      <p:ext uri="{BB962C8B-B14F-4D97-AF65-F5344CB8AC3E}">
        <p14:creationId xmlns:p14="http://schemas.microsoft.com/office/powerpoint/2010/main" val="28883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South still defending slavery –</a:t>
            </a:r>
            <a:r>
              <a:rPr lang="en-US" baseline="0" dirty="0" smtClean="0"/>
              <a:t> necessary for agriculture and said they treated them well</a:t>
            </a:r>
            <a:endParaRPr lang="en-US" dirty="0"/>
          </a:p>
        </p:txBody>
      </p:sp>
      <p:sp>
        <p:nvSpPr>
          <p:cNvPr id="4" name="Slide Number Placeholder 3"/>
          <p:cNvSpPr>
            <a:spLocks noGrp="1"/>
          </p:cNvSpPr>
          <p:nvPr>
            <p:ph type="sldNum" sz="quarter" idx="10"/>
          </p:nvPr>
        </p:nvSpPr>
        <p:spPr/>
        <p:txBody>
          <a:bodyPr/>
          <a:lstStyle/>
          <a:p>
            <a:fld id="{115C6345-28EC-458D-B5CD-559930B97ECD}" type="slidenum">
              <a:rPr lang="en-US" smtClean="0"/>
              <a:t>8</a:t>
            </a:fld>
            <a:endParaRPr lang="en-US"/>
          </a:p>
        </p:txBody>
      </p:sp>
    </p:spTree>
    <p:extLst>
      <p:ext uri="{BB962C8B-B14F-4D97-AF65-F5344CB8AC3E}">
        <p14:creationId xmlns:p14="http://schemas.microsoft.com/office/powerpoint/2010/main" val="83137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tea party – ask</a:t>
            </a:r>
            <a:r>
              <a:rPr lang="en-US" baseline="0" dirty="0" smtClean="0"/>
              <a:t> what they notice about the people in these pictures</a:t>
            </a:r>
            <a:endParaRPr lang="en-US" dirty="0"/>
          </a:p>
        </p:txBody>
      </p:sp>
      <p:sp>
        <p:nvSpPr>
          <p:cNvPr id="4" name="Slide Number Placeholder 3"/>
          <p:cNvSpPr>
            <a:spLocks noGrp="1"/>
          </p:cNvSpPr>
          <p:nvPr>
            <p:ph type="sldNum" sz="quarter" idx="10"/>
          </p:nvPr>
        </p:nvSpPr>
        <p:spPr/>
        <p:txBody>
          <a:bodyPr/>
          <a:lstStyle/>
          <a:p>
            <a:fld id="{115C6345-28EC-458D-B5CD-559930B97ECD}" type="slidenum">
              <a:rPr lang="en-US" smtClean="0"/>
              <a:t>9</a:t>
            </a:fld>
            <a:endParaRPr lang="en-US"/>
          </a:p>
        </p:txBody>
      </p:sp>
    </p:spTree>
    <p:extLst>
      <p:ext uri="{BB962C8B-B14F-4D97-AF65-F5344CB8AC3E}">
        <p14:creationId xmlns:p14="http://schemas.microsoft.com/office/powerpoint/2010/main" val="78543811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5D0937-2343-4CD1-BFA3-4A0B04E0EFED}"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156D38C-F9B8-4917-B66A-E875997F4159}" type="slidenum">
              <a:rPr lang="en-US" smtClean="0"/>
              <a:t>‹#›</a:t>
            </a:fld>
            <a:endParaRPr lang="en-US"/>
          </a:p>
        </p:txBody>
      </p:sp>
    </p:spTree>
    <p:extLst>
      <p:ext uri="{BB962C8B-B14F-4D97-AF65-F5344CB8AC3E}">
        <p14:creationId xmlns:p14="http://schemas.microsoft.com/office/powerpoint/2010/main" val="238336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D0937-2343-4CD1-BFA3-4A0B04E0EFED}"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3769073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D0937-2343-4CD1-BFA3-4A0B04E0EFED}"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185032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5D0937-2343-4CD1-BFA3-4A0B04E0EFED}" type="datetimeFigureOut">
              <a:rPr lang="en-US" smtClean="0"/>
              <a:t>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409298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95D0937-2343-4CD1-BFA3-4A0B04E0EFED}" type="datetimeFigureOut">
              <a:rPr lang="en-US" smtClean="0"/>
              <a:t>2/14/2015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156D38C-F9B8-4917-B66A-E875997F4159}" type="slidenum">
              <a:rPr lang="en-US" smtClean="0"/>
              <a:t>‹#›</a:t>
            </a:fld>
            <a:endParaRPr lang="en-US"/>
          </a:p>
        </p:txBody>
      </p:sp>
    </p:spTree>
    <p:extLst>
      <p:ext uri="{BB962C8B-B14F-4D97-AF65-F5344CB8AC3E}">
        <p14:creationId xmlns:p14="http://schemas.microsoft.com/office/powerpoint/2010/main" val="25400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5D0937-2343-4CD1-BFA3-4A0B04E0EFED}" type="datetimeFigureOut">
              <a:rPr lang="en-US" smtClean="0"/>
              <a:t>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3284346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5D0937-2343-4CD1-BFA3-4A0B04E0EFED}" type="datetimeFigureOut">
              <a:rPr lang="en-US" smtClean="0"/>
              <a:t>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109323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5D0937-2343-4CD1-BFA3-4A0B04E0EFED}" type="datetimeFigureOut">
              <a:rPr lang="en-US" smtClean="0"/>
              <a:t>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402146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D0937-2343-4CD1-BFA3-4A0B04E0EFED}" type="datetimeFigureOut">
              <a:rPr lang="en-US" smtClean="0"/>
              <a:t>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119659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D0937-2343-4CD1-BFA3-4A0B04E0EFED}" type="datetimeFigureOut">
              <a:rPr lang="en-US" smtClean="0"/>
              <a:t>2/14/2015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215169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D0937-2343-4CD1-BFA3-4A0B04E0EFED}" type="datetimeFigureOut">
              <a:rPr lang="en-US" smtClean="0"/>
              <a:t>2/14/2015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156D38C-F9B8-4917-B66A-E875997F4159}" type="slidenum">
              <a:rPr lang="en-US" smtClean="0"/>
              <a:t>‹#›</a:t>
            </a:fld>
            <a:endParaRPr lang="en-US"/>
          </a:p>
        </p:txBody>
      </p:sp>
    </p:spTree>
    <p:extLst>
      <p:ext uri="{BB962C8B-B14F-4D97-AF65-F5344CB8AC3E}">
        <p14:creationId xmlns:p14="http://schemas.microsoft.com/office/powerpoint/2010/main" val="419120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95D0937-2343-4CD1-BFA3-4A0B04E0EFED}" type="datetimeFigureOut">
              <a:rPr lang="en-US" smtClean="0"/>
              <a:t>2/14/2015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156D38C-F9B8-4917-B66A-E875997F4159}" type="slidenum">
              <a:rPr lang="en-US" smtClean="0"/>
              <a:t>‹#›</a:t>
            </a:fld>
            <a:endParaRPr lang="en-US"/>
          </a:p>
        </p:txBody>
      </p:sp>
    </p:spTree>
    <p:extLst>
      <p:ext uri="{BB962C8B-B14F-4D97-AF65-F5344CB8AC3E}">
        <p14:creationId xmlns:p14="http://schemas.microsoft.com/office/powerpoint/2010/main" val="629747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 During the 19</a:t>
            </a:r>
            <a:r>
              <a:rPr lang="en-US" sz="3600" baseline="30000" dirty="0" smtClean="0"/>
              <a:t>th</a:t>
            </a:r>
            <a:r>
              <a:rPr lang="en-US" sz="3600" dirty="0" smtClean="0"/>
              <a:t> century, what was a difference between the </a:t>
            </a:r>
            <a:r>
              <a:rPr lang="en-US" sz="3600" b="1" dirty="0" smtClean="0"/>
              <a:t>North</a:t>
            </a:r>
            <a:r>
              <a:rPr lang="en-US" sz="3600" dirty="0" smtClean="0"/>
              <a:t> and the </a:t>
            </a:r>
            <a:r>
              <a:rPr lang="en-US" sz="3600" b="1" dirty="0" smtClean="0"/>
              <a:t>South</a:t>
            </a:r>
            <a:r>
              <a:rPr lang="en-US" sz="3600" dirty="0" smtClean="0"/>
              <a:t>?</a:t>
            </a:r>
            <a:endParaRPr lang="en-US" sz="3200" dirty="0" smtClean="0"/>
          </a:p>
          <a:p>
            <a:pPr marL="617220" lvl="1" indent="-342900">
              <a:buAutoNum type="alphaUcPeriod"/>
            </a:pPr>
            <a:r>
              <a:rPr lang="en-US" sz="3200" dirty="0" smtClean="0"/>
              <a:t>Ideas about slavery</a:t>
            </a:r>
          </a:p>
          <a:p>
            <a:pPr marL="617220" lvl="1" indent="-342900">
              <a:buAutoNum type="alphaUcPeriod"/>
            </a:pPr>
            <a:r>
              <a:rPr lang="en-US" sz="3200" dirty="0" smtClean="0"/>
              <a:t>Economic systems</a:t>
            </a:r>
          </a:p>
          <a:p>
            <a:pPr marL="617220" lvl="1" indent="-342900">
              <a:buAutoNum type="alphaUcPeriod"/>
            </a:pPr>
            <a:r>
              <a:rPr lang="en-US" sz="3200" dirty="0" smtClean="0"/>
              <a:t>Political beliefs</a:t>
            </a:r>
          </a:p>
          <a:p>
            <a:pPr marL="617220" lvl="1" indent="-342900">
              <a:buAutoNum type="alphaUcPeriod"/>
            </a:pPr>
            <a:r>
              <a:rPr lang="en-US" sz="3200" dirty="0" smtClean="0"/>
              <a:t>All of the above</a:t>
            </a:r>
          </a:p>
        </p:txBody>
      </p:sp>
    </p:spTree>
    <p:extLst>
      <p:ext uri="{BB962C8B-B14F-4D97-AF65-F5344CB8AC3E}">
        <p14:creationId xmlns:p14="http://schemas.microsoft.com/office/powerpoint/2010/main" val="85064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304800"/>
            <a:ext cx="11791950" cy="6153150"/>
          </a:xfrm>
        </p:spPr>
        <p:txBody>
          <a:bodyPr>
            <a:normAutofit fontScale="85000" lnSpcReduction="20000"/>
          </a:bodyPr>
          <a:lstStyle/>
          <a:p>
            <a:pPr marL="0" indent="0">
              <a:buNone/>
            </a:pPr>
            <a:r>
              <a:rPr lang="en-US" sz="3500" dirty="0" smtClean="0"/>
              <a:t>“The </a:t>
            </a:r>
            <a:r>
              <a:rPr lang="en-US" sz="3500" dirty="0"/>
              <a:t>Union is older than any of the States, and, in fact, it created them as States. Originally some dependent colonies made the Union, and, in turn, the Union threw off their old dependence for them, and made them States, such as they are. Not one of them ever had a State constitution independent of the Union. Of course, it is not forgotten that all the new States framed their constitutions before they entered the Union — nevertheless, dependent upon and preparatory to coming into the Union</a:t>
            </a:r>
            <a:r>
              <a:rPr lang="en-US" sz="3500" dirty="0" smtClean="0"/>
              <a:t>.”</a:t>
            </a:r>
          </a:p>
          <a:p>
            <a:pPr marL="0" indent="0">
              <a:buNone/>
            </a:pPr>
            <a:endParaRPr lang="en-US" sz="3500" dirty="0" smtClean="0"/>
          </a:p>
          <a:p>
            <a:pPr marL="0" indent="0">
              <a:buNone/>
            </a:pPr>
            <a:r>
              <a:rPr lang="en-US" sz="3900" b="1" dirty="0" smtClean="0"/>
              <a:t>2. What can you infer about the speaker of this quote?</a:t>
            </a:r>
            <a:endParaRPr lang="en-US" sz="3900" b="1" dirty="0"/>
          </a:p>
          <a:p>
            <a:pPr marL="617220" lvl="1" indent="-342900">
              <a:buAutoNum type="alphaUcPeriod"/>
            </a:pPr>
            <a:r>
              <a:rPr lang="en-US" sz="3500" dirty="0" smtClean="0"/>
              <a:t>He was a Northerner and an advocate of states’ rights</a:t>
            </a:r>
            <a:endParaRPr lang="en-US" sz="3500" dirty="0"/>
          </a:p>
          <a:p>
            <a:pPr marL="617220" lvl="1" indent="-342900">
              <a:buAutoNum type="alphaUcPeriod"/>
            </a:pPr>
            <a:r>
              <a:rPr lang="en-US" sz="3500" dirty="0" smtClean="0"/>
              <a:t>He was a Southerner and an advocate of states’ rights</a:t>
            </a:r>
            <a:endParaRPr lang="en-US" sz="3500" dirty="0"/>
          </a:p>
          <a:p>
            <a:pPr marL="617220" lvl="1" indent="-342900">
              <a:buAutoNum type="alphaUcPeriod"/>
            </a:pPr>
            <a:r>
              <a:rPr lang="en-US" sz="3500" dirty="0" smtClean="0"/>
              <a:t>He was a Northerner and an advocate of a strong federal government</a:t>
            </a:r>
            <a:endParaRPr lang="en-US" sz="3500" dirty="0"/>
          </a:p>
          <a:p>
            <a:pPr marL="617220" lvl="1" indent="-342900">
              <a:buAutoNum type="alphaUcPeriod"/>
            </a:pPr>
            <a:r>
              <a:rPr lang="en-US" sz="3500" dirty="0" smtClean="0"/>
              <a:t>He was a Southerner and an advocate of a strong federal government</a:t>
            </a:r>
            <a:endParaRPr lang="en-US" dirty="0"/>
          </a:p>
        </p:txBody>
      </p:sp>
    </p:spTree>
    <p:extLst>
      <p:ext uri="{BB962C8B-B14F-4D97-AF65-F5344CB8AC3E}">
        <p14:creationId xmlns:p14="http://schemas.microsoft.com/office/powerpoint/2010/main" val="95066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Antebellum America</a:t>
            </a:r>
            <a:endParaRPr lang="en-US" dirty="0"/>
          </a:p>
        </p:txBody>
      </p:sp>
      <p:sp>
        <p:nvSpPr>
          <p:cNvPr id="5" name="Subtitle 4"/>
          <p:cNvSpPr>
            <a:spLocks noGrp="1"/>
          </p:cNvSpPr>
          <p:nvPr>
            <p:ph type="subTitle" idx="1"/>
          </p:nvPr>
        </p:nvSpPr>
        <p:spPr>
          <a:xfrm>
            <a:off x="2150364" y="4389120"/>
            <a:ext cx="7891272" cy="1069848"/>
          </a:xfrm>
        </p:spPr>
        <p:txBody>
          <a:bodyPr>
            <a:noAutofit/>
          </a:bodyPr>
          <a:lstStyle/>
          <a:p>
            <a:pPr algn="ctr"/>
            <a:r>
              <a:rPr lang="en-US" sz="7200" dirty="0" smtClean="0"/>
              <a:t>1820-1860</a:t>
            </a:r>
            <a:endParaRPr lang="en-US" sz="7200" dirty="0"/>
          </a:p>
        </p:txBody>
      </p:sp>
    </p:spTree>
    <p:extLst>
      <p:ext uri="{BB962C8B-B14F-4D97-AF65-F5344CB8AC3E}">
        <p14:creationId xmlns:p14="http://schemas.microsoft.com/office/powerpoint/2010/main" val="373175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Ante-bellum, anti-slavery</a:t>
            </a:r>
            <a:endParaRPr lang="en-US" dirty="0"/>
          </a:p>
        </p:txBody>
      </p:sp>
      <p:sp>
        <p:nvSpPr>
          <p:cNvPr id="3" name="Content Placeholder 2"/>
          <p:cNvSpPr>
            <a:spLocks noGrp="1"/>
          </p:cNvSpPr>
          <p:nvPr>
            <p:ph idx="1"/>
          </p:nvPr>
        </p:nvSpPr>
        <p:spPr/>
        <p:txBody>
          <a:bodyPr>
            <a:normAutofit/>
          </a:bodyPr>
          <a:lstStyle/>
          <a:p>
            <a:r>
              <a:rPr lang="en-US" sz="3200" b="1" u="sng" dirty="0" smtClean="0"/>
              <a:t>Antebellum</a:t>
            </a:r>
            <a:r>
              <a:rPr lang="en-US" sz="3200" dirty="0" smtClean="0"/>
              <a:t> – literally “before the war”; commonly refers to the time period before the American Civil War during which slavery became a major issue</a:t>
            </a:r>
          </a:p>
          <a:p>
            <a:r>
              <a:rPr lang="en-US" sz="3200" b="1" u="sng" dirty="0" smtClean="0"/>
              <a:t>Abolitionist</a:t>
            </a:r>
            <a:r>
              <a:rPr lang="en-US" sz="3200" dirty="0" smtClean="0"/>
              <a:t> – a person who works to end slavery</a:t>
            </a:r>
            <a:endParaRPr lang="en-US" sz="3200" dirty="0"/>
          </a:p>
        </p:txBody>
      </p:sp>
      <p:pic>
        <p:nvPicPr>
          <p:cNvPr id="4098" name="Picture 2" descr="https://s3.amazonaws.com/wp-ag/wp-content/uploads/sites/5/2014/11/No-slave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585" y="4273320"/>
            <a:ext cx="2320925" cy="231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7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65532"/>
            <a:ext cx="10058400" cy="1609344"/>
          </a:xfrm>
        </p:spPr>
        <p:txBody>
          <a:bodyPr/>
          <a:lstStyle/>
          <a:p>
            <a:r>
              <a:rPr lang="en-US" dirty="0" smtClean="0"/>
              <a:t>Life as a Slave</a:t>
            </a:r>
            <a:endParaRPr lang="en-US" dirty="0"/>
          </a:p>
        </p:txBody>
      </p:sp>
      <p:sp>
        <p:nvSpPr>
          <p:cNvPr id="3" name="Content Placeholder 2"/>
          <p:cNvSpPr>
            <a:spLocks noGrp="1"/>
          </p:cNvSpPr>
          <p:nvPr>
            <p:ph sz="half" idx="1"/>
          </p:nvPr>
        </p:nvSpPr>
        <p:spPr>
          <a:xfrm>
            <a:off x="1069847" y="1466850"/>
            <a:ext cx="7176422" cy="4724400"/>
          </a:xfrm>
        </p:spPr>
        <p:txBody>
          <a:bodyPr>
            <a:noAutofit/>
          </a:bodyPr>
          <a:lstStyle/>
          <a:p>
            <a:r>
              <a:rPr lang="en-US" sz="2400" dirty="0" smtClean="0"/>
              <a:t>Many worked on farms and plantations in the </a:t>
            </a:r>
            <a:r>
              <a:rPr lang="en-US" sz="2400" b="1" dirty="0" smtClean="0"/>
              <a:t>South</a:t>
            </a:r>
            <a:r>
              <a:rPr lang="en-US" sz="2400" dirty="0" smtClean="0"/>
              <a:t>.</a:t>
            </a:r>
            <a:endParaRPr lang="en-US" sz="2400" b="1" dirty="0" smtClean="0"/>
          </a:p>
          <a:p>
            <a:r>
              <a:rPr lang="en-US" sz="2400" dirty="0" smtClean="0"/>
              <a:t>A slave could have many jobs such as…</a:t>
            </a:r>
          </a:p>
          <a:p>
            <a:pPr lvl="1"/>
            <a:r>
              <a:rPr lang="en-US" sz="2000" dirty="0"/>
              <a:t>P</a:t>
            </a:r>
            <a:r>
              <a:rPr lang="en-US" sz="2000" dirty="0" smtClean="0"/>
              <a:t>lanting and tending crops</a:t>
            </a:r>
          </a:p>
          <a:p>
            <a:pPr lvl="1"/>
            <a:r>
              <a:rPr lang="en-US" sz="2000" dirty="0" smtClean="0"/>
              <a:t>Picking, processing, and loading cotton</a:t>
            </a:r>
          </a:p>
          <a:p>
            <a:pPr lvl="1"/>
            <a:r>
              <a:rPr lang="en-US" sz="2000" dirty="0" smtClean="0"/>
              <a:t>Constructing and repairing buildings and fences</a:t>
            </a:r>
          </a:p>
          <a:p>
            <a:pPr lvl="1"/>
            <a:r>
              <a:rPr lang="en-US" sz="2000" dirty="0" smtClean="0"/>
              <a:t>Hauling water</a:t>
            </a:r>
          </a:p>
          <a:p>
            <a:pPr lvl="1"/>
            <a:r>
              <a:rPr lang="en-US" sz="2000" dirty="0" smtClean="0"/>
              <a:t>Clearing land</a:t>
            </a:r>
          </a:p>
          <a:p>
            <a:r>
              <a:rPr lang="en-US" sz="2400" dirty="0" smtClean="0"/>
              <a:t>Living and working conditions were often extremely harsh led by strict “masters” (slave owners) and slave drivers.</a:t>
            </a:r>
          </a:p>
          <a:p>
            <a:r>
              <a:rPr lang="en-US" sz="2400" dirty="0" smtClean="0"/>
              <a:t>Slaves were often deprived of an appropriate education, like how to read and write.</a:t>
            </a:r>
            <a:endParaRPr lang="en-US" sz="2400" dirty="0"/>
          </a:p>
        </p:txBody>
      </p:sp>
      <p:pic>
        <p:nvPicPr>
          <p:cNvPr id="5" name="Content Placeholder 4" descr="http://t1.gstatic.com/images?q=tbn:ANd9GcSFeUOyZJRK4kr6BLrKJj7qvSmfIpemxJ57W3x9Hx_iQbO-6bb6m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17669" y="1617726"/>
            <a:ext cx="3632704" cy="40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478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65532"/>
            <a:ext cx="10058400" cy="1609344"/>
          </a:xfrm>
        </p:spPr>
        <p:txBody>
          <a:bodyPr/>
          <a:lstStyle/>
          <a:p>
            <a:r>
              <a:rPr lang="en-US" dirty="0" smtClean="0"/>
              <a:t>Fugitive Slave Act (1850)</a:t>
            </a:r>
            <a:endParaRPr lang="en-US" dirty="0"/>
          </a:p>
        </p:txBody>
      </p:sp>
      <p:sp>
        <p:nvSpPr>
          <p:cNvPr id="3" name="Content Placeholder 2"/>
          <p:cNvSpPr>
            <a:spLocks noGrp="1"/>
          </p:cNvSpPr>
          <p:nvPr>
            <p:ph sz="half" idx="1"/>
          </p:nvPr>
        </p:nvSpPr>
        <p:spPr>
          <a:xfrm>
            <a:off x="4999576" y="1466850"/>
            <a:ext cx="7176422" cy="4724400"/>
          </a:xfrm>
        </p:spPr>
        <p:txBody>
          <a:bodyPr>
            <a:noAutofit/>
          </a:bodyPr>
          <a:lstStyle/>
          <a:p>
            <a:r>
              <a:rPr lang="en-US" sz="3000" dirty="0" smtClean="0"/>
              <a:t>The </a:t>
            </a:r>
            <a:r>
              <a:rPr lang="en-US" sz="3000" b="1" dirty="0" smtClean="0"/>
              <a:t>Fugitive Slave Act </a:t>
            </a:r>
            <a:r>
              <a:rPr lang="en-US" sz="3000" dirty="0" smtClean="0"/>
              <a:t>(from the Compromise of 1850) required that all escaped slaves were, upon capture, to be returned to their masters.</a:t>
            </a:r>
          </a:p>
          <a:p>
            <a:r>
              <a:rPr lang="en-US" sz="3000" dirty="0" smtClean="0"/>
              <a:t>All officials and citizens of the United States, including those in free states, had to cooperate with this law.</a:t>
            </a:r>
          </a:p>
          <a:p>
            <a:r>
              <a:rPr lang="en-US" sz="3000" dirty="0" smtClean="0"/>
              <a:t>Bloodhounds (a type of dog) were even used to track down runaway slaves.</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20" y="2256631"/>
            <a:ext cx="4545806" cy="3030537"/>
          </a:xfrm>
          <a:prstGeom prst="rect">
            <a:avLst/>
          </a:prstGeom>
        </p:spPr>
      </p:pic>
    </p:spTree>
    <p:extLst>
      <p:ext uri="{BB962C8B-B14F-4D97-AF65-F5344CB8AC3E}">
        <p14:creationId xmlns:p14="http://schemas.microsoft.com/office/powerpoint/2010/main" val="444001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8" y="103632"/>
            <a:ext cx="10058400" cy="1609344"/>
          </a:xfrm>
        </p:spPr>
        <p:txBody>
          <a:bodyPr/>
          <a:lstStyle/>
          <a:p>
            <a:r>
              <a:rPr lang="en-US" dirty="0" smtClean="0"/>
              <a:t>The Underground Railroad</a:t>
            </a:r>
            <a:endParaRPr lang="en-US" dirty="0"/>
          </a:p>
        </p:txBody>
      </p:sp>
      <p:sp>
        <p:nvSpPr>
          <p:cNvPr id="3" name="Content Placeholder 2"/>
          <p:cNvSpPr>
            <a:spLocks noGrp="1"/>
          </p:cNvSpPr>
          <p:nvPr>
            <p:ph sz="half" idx="1"/>
          </p:nvPr>
        </p:nvSpPr>
        <p:spPr>
          <a:xfrm>
            <a:off x="517397" y="1581150"/>
            <a:ext cx="3826003" cy="4724400"/>
          </a:xfrm>
        </p:spPr>
        <p:txBody>
          <a:bodyPr>
            <a:noAutofit/>
          </a:bodyPr>
          <a:lstStyle/>
          <a:p>
            <a:r>
              <a:rPr lang="en-US" sz="2400" dirty="0" smtClean="0"/>
              <a:t>Even after the passage of the Fugitive Slave Act, many </a:t>
            </a:r>
            <a:r>
              <a:rPr lang="en-US" sz="2400" b="1" dirty="0" smtClean="0"/>
              <a:t>abolitionists </a:t>
            </a:r>
            <a:r>
              <a:rPr lang="en-US" sz="2400" dirty="0" smtClean="0"/>
              <a:t>still wanted to work to end slavery and help slaves escape to their freedom.</a:t>
            </a:r>
          </a:p>
          <a:p>
            <a:r>
              <a:rPr lang="en-US" sz="2400" dirty="0" smtClean="0"/>
              <a:t>The Underground Railroad was a network of safe houses where runaway slaves could safely stay on their way North or out of the United States.</a:t>
            </a:r>
            <a:endParaRPr lang="en-US" sz="2400" dirty="0"/>
          </a:p>
        </p:txBody>
      </p:sp>
      <p:pic>
        <p:nvPicPr>
          <p:cNvPr id="2050" name="Picture 2" descr="Pictur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76750" y="1674876"/>
            <a:ext cx="7394601"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715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23" y="65532"/>
            <a:ext cx="10058400" cy="1609344"/>
          </a:xfrm>
        </p:spPr>
        <p:txBody>
          <a:bodyPr/>
          <a:lstStyle/>
          <a:p>
            <a:r>
              <a:rPr lang="en-US" dirty="0" smtClean="0"/>
              <a:t>Abolitionist Movements</a:t>
            </a:r>
            <a:endParaRPr lang="en-US" dirty="0"/>
          </a:p>
        </p:txBody>
      </p:sp>
      <p:sp>
        <p:nvSpPr>
          <p:cNvPr id="3" name="Content Placeholder 2"/>
          <p:cNvSpPr>
            <a:spLocks noGrp="1"/>
          </p:cNvSpPr>
          <p:nvPr>
            <p:ph sz="half" idx="1"/>
          </p:nvPr>
        </p:nvSpPr>
        <p:spPr>
          <a:xfrm>
            <a:off x="717423" y="1371600"/>
            <a:ext cx="10763250" cy="4724400"/>
          </a:xfrm>
        </p:spPr>
        <p:txBody>
          <a:bodyPr>
            <a:noAutofit/>
          </a:bodyPr>
          <a:lstStyle/>
          <a:p>
            <a:r>
              <a:rPr lang="en-US" sz="3000" dirty="0" smtClean="0"/>
              <a:t>Abolitionists had both peaceful and violent approaches to ending slavery.</a:t>
            </a:r>
          </a:p>
          <a:p>
            <a:pPr lvl="1"/>
            <a:r>
              <a:rPr lang="en-US" sz="2800" dirty="0" smtClean="0"/>
              <a:t>Literature, speeches, newspapers, peaceful assembly</a:t>
            </a:r>
          </a:p>
          <a:p>
            <a:pPr lvl="1"/>
            <a:r>
              <a:rPr lang="en-US" sz="2800" dirty="0" smtClean="0"/>
              <a:t>Violent protests, raids, killings</a:t>
            </a:r>
          </a:p>
          <a:p>
            <a:r>
              <a:rPr lang="en-US" sz="3000" dirty="0" smtClean="0"/>
              <a:t>However, only a small percentage of freed slaves and Northerners were abolitionists.</a:t>
            </a:r>
          </a:p>
          <a:p>
            <a:r>
              <a:rPr lang="en-US" sz="3000" dirty="0" smtClean="0"/>
              <a:t>Many Northerners saw the anti-slavery movement leading to:</a:t>
            </a:r>
          </a:p>
          <a:p>
            <a:pPr lvl="1"/>
            <a:r>
              <a:rPr lang="en-US" sz="2800" dirty="0" smtClean="0"/>
              <a:t>Loss of their jobs to freed slaves who would work for less $$</a:t>
            </a:r>
            <a:endParaRPr lang="en-US" sz="2800" dirty="0"/>
          </a:p>
          <a:p>
            <a:pPr lvl="1"/>
            <a:r>
              <a:rPr lang="en-US" sz="2800" dirty="0" smtClean="0"/>
              <a:t>Disruption of the social order (still discrimination in North)</a:t>
            </a:r>
          </a:p>
          <a:p>
            <a:pPr lvl="1"/>
            <a:r>
              <a:rPr lang="en-US" sz="2800" dirty="0"/>
              <a:t>Further division of the North and South to the point of war</a:t>
            </a:r>
          </a:p>
          <a:p>
            <a:pPr lvl="1"/>
            <a:endParaRPr lang="en-US" sz="3000" dirty="0"/>
          </a:p>
        </p:txBody>
      </p:sp>
    </p:spTree>
    <p:extLst>
      <p:ext uri="{BB962C8B-B14F-4D97-AF65-F5344CB8AC3E}">
        <p14:creationId xmlns:p14="http://schemas.microsoft.com/office/powerpoint/2010/main" val="154906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9149" y="-2901"/>
            <a:ext cx="2102959" cy="329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461" y="0"/>
            <a:ext cx="2738297"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62" y="-7664"/>
            <a:ext cx="24955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5811" y="3562946"/>
            <a:ext cx="2117665" cy="329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7965" y="-7664"/>
            <a:ext cx="2286496" cy="330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1213" y="3562946"/>
            <a:ext cx="2785498" cy="328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4448" y="3562946"/>
            <a:ext cx="2649402" cy="329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0579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371</TotalTime>
  <Words>515</Words>
  <Application>Microsoft Office PowerPoint</Application>
  <PresentationFormat>Widescreen</PresentationFormat>
  <Paragraphs>57</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Rockwell</vt:lpstr>
      <vt:lpstr>Rockwell Condensed</vt:lpstr>
      <vt:lpstr>Wingdings</vt:lpstr>
      <vt:lpstr>Wood Type</vt:lpstr>
      <vt:lpstr>Warm-up</vt:lpstr>
      <vt:lpstr>PowerPoint Presentation</vt:lpstr>
      <vt:lpstr>Antebellum America</vt:lpstr>
      <vt:lpstr>Ante-bellum, anti-slavery</vt:lpstr>
      <vt:lpstr>Life as a Slave</vt:lpstr>
      <vt:lpstr>Fugitive Slave Act (1850)</vt:lpstr>
      <vt:lpstr>The Underground Railroad</vt:lpstr>
      <vt:lpstr>Abolitionist Movements</vt:lpstr>
      <vt:lpstr>PowerPoint Presentation</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Antebellum America</dc:title>
  <dc:creator>Brame, Victoria L</dc:creator>
  <cp:lastModifiedBy>Brame, Victoria L</cp:lastModifiedBy>
  <cp:revision>24</cp:revision>
  <dcterms:created xsi:type="dcterms:W3CDTF">2015-02-14T21:43:56Z</dcterms:created>
  <dcterms:modified xsi:type="dcterms:W3CDTF">2015-02-15T03:55:38Z</dcterms:modified>
</cp:coreProperties>
</file>