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7" r:id="rId4"/>
    <p:sldId id="258" r:id="rId5"/>
    <p:sldId id="288" r:id="rId6"/>
    <p:sldId id="317" r:id="rId7"/>
    <p:sldId id="318" r:id="rId8"/>
    <p:sldId id="259" r:id="rId9"/>
    <p:sldId id="289" r:id="rId10"/>
    <p:sldId id="260" r:id="rId11"/>
    <p:sldId id="290" r:id="rId12"/>
    <p:sldId id="261" r:id="rId13"/>
    <p:sldId id="291" r:id="rId14"/>
    <p:sldId id="262" r:id="rId15"/>
    <p:sldId id="292" r:id="rId16"/>
    <p:sldId id="263" r:id="rId17"/>
    <p:sldId id="293" r:id="rId18"/>
    <p:sldId id="264" r:id="rId19"/>
    <p:sldId id="294" r:id="rId20"/>
    <p:sldId id="265" r:id="rId21"/>
    <p:sldId id="295" r:id="rId22"/>
    <p:sldId id="266" r:id="rId23"/>
    <p:sldId id="296" r:id="rId24"/>
    <p:sldId id="267" r:id="rId25"/>
    <p:sldId id="297" r:id="rId26"/>
    <p:sldId id="268" r:id="rId27"/>
    <p:sldId id="298" r:id="rId28"/>
    <p:sldId id="269" r:id="rId29"/>
    <p:sldId id="299" r:id="rId30"/>
    <p:sldId id="270" r:id="rId31"/>
    <p:sldId id="300" r:id="rId32"/>
    <p:sldId id="271" r:id="rId33"/>
    <p:sldId id="301" r:id="rId34"/>
    <p:sldId id="272" r:id="rId35"/>
    <p:sldId id="302" r:id="rId36"/>
    <p:sldId id="319" r:id="rId37"/>
    <p:sldId id="320" r:id="rId38"/>
    <p:sldId id="273" r:id="rId39"/>
    <p:sldId id="303" r:id="rId40"/>
    <p:sldId id="274" r:id="rId41"/>
    <p:sldId id="304" r:id="rId42"/>
    <p:sldId id="275" r:id="rId43"/>
    <p:sldId id="305" r:id="rId44"/>
    <p:sldId id="276" r:id="rId45"/>
    <p:sldId id="306" r:id="rId46"/>
    <p:sldId id="277" r:id="rId47"/>
    <p:sldId id="307" r:id="rId48"/>
    <p:sldId id="278" r:id="rId49"/>
    <p:sldId id="308" r:id="rId50"/>
    <p:sldId id="279" r:id="rId51"/>
    <p:sldId id="309" r:id="rId52"/>
    <p:sldId id="280" r:id="rId53"/>
    <p:sldId id="310" r:id="rId54"/>
    <p:sldId id="281" r:id="rId55"/>
    <p:sldId id="311" r:id="rId56"/>
    <p:sldId id="282" r:id="rId57"/>
    <p:sldId id="312" r:id="rId58"/>
    <p:sldId id="283" r:id="rId59"/>
    <p:sldId id="313" r:id="rId60"/>
    <p:sldId id="285" r:id="rId61"/>
    <p:sldId id="315"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D935AB2-A4A7-4364-8907-6A9A11C0EBE3}" type="datetimeFigureOut">
              <a:rPr lang="en-US" smtClean="0"/>
              <a:pPr/>
              <a:t>5/2/2015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E82FCC-2517-4506-A3EF-4838F0299B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935AB2-A4A7-4364-8907-6A9A11C0EBE3}" type="datetimeFigureOut">
              <a:rPr lang="en-US" smtClean="0"/>
              <a:pPr/>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82FCC-2517-4506-A3EF-4838F0299B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935AB2-A4A7-4364-8907-6A9A11C0EBE3}" type="datetimeFigureOut">
              <a:rPr lang="en-US" smtClean="0"/>
              <a:pPr/>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82FCC-2517-4506-A3EF-4838F0299B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D935AB2-A4A7-4364-8907-6A9A11C0EBE3}" type="datetimeFigureOut">
              <a:rPr lang="en-US" smtClean="0"/>
              <a:pPr/>
              <a:t>5/2/2015</a:t>
            </a:fld>
            <a:endParaRPr lang="en-US"/>
          </a:p>
        </p:txBody>
      </p:sp>
      <p:sp>
        <p:nvSpPr>
          <p:cNvPr id="9" name="Slide Number Placeholder 8"/>
          <p:cNvSpPr>
            <a:spLocks noGrp="1"/>
          </p:cNvSpPr>
          <p:nvPr>
            <p:ph type="sldNum" sz="quarter" idx="15"/>
          </p:nvPr>
        </p:nvSpPr>
        <p:spPr/>
        <p:txBody>
          <a:bodyPr rtlCol="0"/>
          <a:lstStyle/>
          <a:p>
            <a:fld id="{2BE82FCC-2517-4506-A3EF-4838F0299B8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D935AB2-A4A7-4364-8907-6A9A11C0EBE3}" type="datetimeFigureOut">
              <a:rPr lang="en-US" smtClean="0"/>
              <a:pPr/>
              <a:t>5/2/2015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E82FCC-2517-4506-A3EF-4838F0299B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D935AB2-A4A7-4364-8907-6A9A11C0EBE3}" type="datetimeFigureOut">
              <a:rPr lang="en-US" smtClean="0"/>
              <a:pPr/>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82FCC-2517-4506-A3EF-4838F0299B8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D935AB2-A4A7-4364-8907-6A9A11C0EBE3}" type="datetimeFigureOut">
              <a:rPr lang="en-US" smtClean="0"/>
              <a:pPr/>
              <a:t>5/2/2015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82FCC-2517-4506-A3EF-4838F0299B8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D935AB2-A4A7-4364-8907-6A9A11C0EBE3}" type="datetimeFigureOut">
              <a:rPr lang="en-US" smtClean="0"/>
              <a:pPr/>
              <a:t>5/2/2015</a:t>
            </a:fld>
            <a:endParaRPr lang="en-US"/>
          </a:p>
        </p:txBody>
      </p:sp>
      <p:sp>
        <p:nvSpPr>
          <p:cNvPr id="7" name="Slide Number Placeholder 6"/>
          <p:cNvSpPr>
            <a:spLocks noGrp="1"/>
          </p:cNvSpPr>
          <p:nvPr>
            <p:ph type="sldNum" sz="quarter" idx="11"/>
          </p:nvPr>
        </p:nvSpPr>
        <p:spPr/>
        <p:txBody>
          <a:bodyPr rtlCol="0"/>
          <a:lstStyle/>
          <a:p>
            <a:fld id="{2BE82FCC-2517-4506-A3EF-4838F0299B8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35AB2-A4A7-4364-8907-6A9A11C0EBE3}" type="datetimeFigureOut">
              <a:rPr lang="en-US" smtClean="0"/>
              <a:pPr/>
              <a:t>5/2/2015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E82FCC-2517-4506-A3EF-4838F0299B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D935AB2-A4A7-4364-8907-6A9A11C0EBE3}" type="datetimeFigureOut">
              <a:rPr lang="en-US" smtClean="0"/>
              <a:pPr/>
              <a:t>5/2/2015</a:t>
            </a:fld>
            <a:endParaRPr lang="en-US"/>
          </a:p>
        </p:txBody>
      </p:sp>
      <p:sp>
        <p:nvSpPr>
          <p:cNvPr id="22" name="Slide Number Placeholder 21"/>
          <p:cNvSpPr>
            <a:spLocks noGrp="1"/>
          </p:cNvSpPr>
          <p:nvPr>
            <p:ph type="sldNum" sz="quarter" idx="15"/>
          </p:nvPr>
        </p:nvSpPr>
        <p:spPr/>
        <p:txBody>
          <a:bodyPr rtlCol="0"/>
          <a:lstStyle/>
          <a:p>
            <a:fld id="{2BE82FCC-2517-4506-A3EF-4838F0299B8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D935AB2-A4A7-4364-8907-6A9A11C0EBE3}" type="datetimeFigureOut">
              <a:rPr lang="en-US" smtClean="0"/>
              <a:pPr/>
              <a:t>5/2/2015</a:t>
            </a:fld>
            <a:endParaRPr lang="en-US"/>
          </a:p>
        </p:txBody>
      </p:sp>
      <p:sp>
        <p:nvSpPr>
          <p:cNvPr id="18" name="Slide Number Placeholder 17"/>
          <p:cNvSpPr>
            <a:spLocks noGrp="1"/>
          </p:cNvSpPr>
          <p:nvPr>
            <p:ph type="sldNum" sz="quarter" idx="11"/>
          </p:nvPr>
        </p:nvSpPr>
        <p:spPr/>
        <p:txBody>
          <a:bodyPr rtlCol="0"/>
          <a:lstStyle/>
          <a:p>
            <a:fld id="{2BE82FCC-2517-4506-A3EF-4838F0299B8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D935AB2-A4A7-4364-8907-6A9A11C0EBE3}" type="datetimeFigureOut">
              <a:rPr lang="en-US" smtClean="0"/>
              <a:pPr/>
              <a:t>5/2/2015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BE82FCC-2517-4506-A3EF-4838F0299B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838200"/>
            <a:ext cx="6172200" cy="1894362"/>
          </a:xfrm>
        </p:spPr>
        <p:txBody>
          <a:bodyPr/>
          <a:lstStyle/>
          <a:p>
            <a:r>
              <a:rPr lang="en-US" dirty="0" smtClean="0"/>
              <a:t>2014-2015 </a:t>
            </a:r>
            <a:r>
              <a:rPr lang="en-US" dirty="0" smtClean="0"/>
              <a:t>End of year review</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5287962"/>
          </a:xfrm>
        </p:spPr>
        <p:txBody>
          <a:bodyPr>
            <a:normAutofit/>
          </a:bodyPr>
          <a:lstStyle/>
          <a:p>
            <a:r>
              <a:rPr lang="en-US" dirty="0"/>
              <a:t>5</a:t>
            </a:r>
            <a:r>
              <a:rPr lang="en-US" dirty="0" smtClean="0"/>
              <a:t>. </a:t>
            </a:r>
            <a:r>
              <a:rPr lang="en-US" dirty="0" smtClean="0"/>
              <a:t>The Spanish lost interest in Texas after they first explored it during the 1500s. However, the Spanish returned in the 1700s to build missions. What happened in Texas during the 1600s that made the Spanish return?</a:t>
            </a:r>
            <a:br>
              <a:rPr lang="en-US" dirty="0" smtClean="0"/>
            </a:br>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3840162"/>
          </a:xfrm>
        </p:spPr>
        <p:txBody>
          <a:bodyPr>
            <a:normAutofit/>
          </a:bodyPr>
          <a:lstStyle/>
          <a:p>
            <a:r>
              <a:rPr lang="en-US" dirty="0" smtClean="0"/>
              <a:t>LaSalle and the French gained interested in the Gulf of Mexico.  Spain felt threatened once LaSalle landed in Texas and Claimed the land for France.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4906962"/>
          </a:xfrm>
        </p:spPr>
        <p:txBody>
          <a:bodyPr>
            <a:normAutofit/>
          </a:bodyPr>
          <a:lstStyle/>
          <a:p>
            <a:pPr lvl="0"/>
            <a:r>
              <a:rPr lang="en-US" dirty="0" smtClean="0"/>
              <a:t>6. </a:t>
            </a:r>
            <a:r>
              <a:rPr lang="en-US" dirty="0" smtClean="0"/>
              <a:t>The Battle of Gonzales was the _______ battle of the Texas ________________. What was the outcome of this battle?</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4449762"/>
          </a:xfrm>
        </p:spPr>
        <p:txBody>
          <a:bodyPr/>
          <a:lstStyle/>
          <a:p>
            <a:r>
              <a:rPr lang="en-US" u="sng" dirty="0" smtClean="0"/>
              <a:t>First</a:t>
            </a:r>
            <a:r>
              <a:rPr lang="en-US" dirty="0" smtClean="0"/>
              <a:t> battle of the Texas </a:t>
            </a:r>
            <a:r>
              <a:rPr lang="en-US" u="sng" dirty="0" smtClean="0"/>
              <a:t>Revolution</a:t>
            </a:r>
            <a:br>
              <a:rPr lang="en-US" u="sng" dirty="0" smtClean="0"/>
            </a:br>
            <a:r>
              <a:rPr lang="en-US" dirty="0" smtClean="0"/>
              <a:t>The Texans defeated the Mexican Troops stationed in Gonzales, while insulting them with a flag that said “Come and Take It”.</a:t>
            </a:r>
            <a:r>
              <a:rPr lang="en-US" u="sng" dirty="0" smtClean="0"/>
              <a:t/>
            </a:r>
            <a:br>
              <a:rPr lang="en-US" u="sng" dirty="0" smtClean="0"/>
            </a:br>
            <a:endParaRPr lang="en-US"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6202362"/>
          </a:xfrm>
        </p:spPr>
        <p:txBody>
          <a:bodyPr>
            <a:normAutofit fontScale="90000"/>
          </a:bodyPr>
          <a:lstStyle/>
          <a:p>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“The enemy has demanded a surrender at discretion, otherwise, the garrison are to be put to the sword, if the fort is taken - I have answered the demand with a cannon shot, &amp; our flag still waves proudly from the walls - I shall never surrender or retreat… Victory or Death.”</a:t>
            </a:r>
            <a:r>
              <a:rPr lang="en-US" dirty="0" smtClean="0"/>
              <a:t/>
            </a:r>
            <a:br>
              <a:rPr lang="en-US" dirty="0" smtClean="0"/>
            </a:br>
            <a:r>
              <a:rPr lang="en-US" dirty="0" smtClean="0"/>
              <a:t> </a:t>
            </a:r>
            <a:br>
              <a:rPr lang="en-US" dirty="0" smtClean="0"/>
            </a:br>
            <a:r>
              <a:rPr lang="en-US" dirty="0" smtClean="0"/>
              <a:t>7</a:t>
            </a:r>
            <a:r>
              <a:rPr lang="en-US" sz="3300" dirty="0" smtClean="0"/>
              <a:t>. </a:t>
            </a:r>
            <a:r>
              <a:rPr lang="en-US" sz="3300" dirty="0" smtClean="0"/>
              <a:t>Who wrote these words? At what battle did he write this letter?</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4373562"/>
          </a:xfrm>
        </p:spPr>
        <p:txBody>
          <a:bodyPr>
            <a:normAutofit/>
          </a:bodyPr>
          <a:lstStyle/>
          <a:p>
            <a:r>
              <a:rPr lang="en-US" dirty="0" smtClean="0"/>
              <a:t>William Travis, Leader of the Texan Army at the Alamo.  He wrote this during the Siege of the Alamo, in an effort to get reinforcements for his greatly outnumbered garrison.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5211762"/>
          </a:xfrm>
        </p:spPr>
        <p:txBody>
          <a:bodyPr>
            <a:normAutofit/>
          </a:bodyPr>
          <a:lstStyle/>
          <a:p>
            <a:r>
              <a:rPr lang="en-US" dirty="0"/>
              <a:t>8</a:t>
            </a:r>
            <a:r>
              <a:rPr lang="en-US" dirty="0" smtClean="0"/>
              <a:t>. </a:t>
            </a:r>
            <a:r>
              <a:rPr lang="en-US" dirty="0" smtClean="0"/>
              <a:t>Describe the Siege of the Alamo (who fought, who were the leaders, where did it take place, what was the outcome, etc.).</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5364162"/>
          </a:xfrm>
        </p:spPr>
        <p:txBody>
          <a:bodyPr>
            <a:normAutofit/>
          </a:bodyPr>
          <a:lstStyle/>
          <a:p>
            <a:r>
              <a:rPr lang="en-US" dirty="0" smtClean="0"/>
              <a:t>The siege of the Alamo lasted for 13 days and was fought between the Mexican army and Texan Army.  The Alamo was an old Mission located in San Antonio.  The Texan Leaders were William Travis, James Bowie, and Davy Crockett.  The Commander of the Mexican Army was Santa Anna.  On the 13</a:t>
            </a:r>
            <a:r>
              <a:rPr lang="en-US" baseline="30000" dirty="0" smtClean="0"/>
              <a:t>th</a:t>
            </a:r>
            <a:r>
              <a:rPr lang="en-US" dirty="0" smtClean="0"/>
              <a:t> day the Mexican troop broke over the walls and claimed victory, executing all Texan troops.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5897562"/>
          </a:xfrm>
        </p:spPr>
        <p:txBody>
          <a:bodyPr>
            <a:normAutofit/>
          </a:bodyPr>
          <a:lstStyle/>
          <a:p>
            <a:pPr lvl="0"/>
            <a:r>
              <a:rPr lang="en-US" dirty="0" smtClean="0"/>
              <a:t>9</a:t>
            </a:r>
            <a:r>
              <a:rPr lang="en-US" dirty="0" smtClean="0"/>
              <a:t>. </a:t>
            </a:r>
            <a:r>
              <a:rPr lang="en-US" dirty="0" smtClean="0"/>
              <a:t>What important document was written on March 2 at the Constitutional Convention of 1836 in Washington-on-the-Brazos? What did the document say?</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910"/>
            <a:ext cx="7467600" cy="4244181"/>
          </a:xfrm>
        </p:spPr>
        <p:txBody>
          <a:bodyPr>
            <a:normAutofit/>
          </a:bodyPr>
          <a:lstStyle/>
          <a:p>
            <a:r>
              <a:rPr lang="en-US" dirty="0" smtClean="0"/>
              <a:t>The Texas Declaration of Independence.  The document contained 13 grievances that the Texans had with the Mexican government</a:t>
            </a:r>
            <a:r>
              <a:rPr lang="en-US" dirty="0" smtClean="0"/>
              <a:t>. The Texans also came up with a provisional (temporary) government electing David Burnett as the interim (temporary) President of the Republic of Texas.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2925762"/>
          </a:xfrm>
        </p:spPr>
        <p:txBody>
          <a:bodyPr>
            <a:normAutofit/>
          </a:bodyPr>
          <a:lstStyle/>
          <a:p>
            <a:r>
              <a:rPr lang="en-US" dirty="0" smtClean="0"/>
              <a:t>1. What country was Alonso Alvarez de Pineda from? Why do we remember his exploration in Texas history?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5211762"/>
          </a:xfrm>
        </p:spPr>
        <p:txBody>
          <a:bodyPr>
            <a:normAutofit/>
          </a:bodyPr>
          <a:lstStyle/>
          <a:p>
            <a:pPr lvl="0"/>
            <a:r>
              <a:rPr lang="en-US" dirty="0" smtClean="0"/>
              <a:t>10. </a:t>
            </a:r>
            <a:r>
              <a:rPr lang="en-US" dirty="0" smtClean="0"/>
              <a:t>During the Texas Revolution, why did Texans “Remember Goliad?”</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4144962"/>
          </a:xfrm>
        </p:spPr>
        <p:txBody>
          <a:bodyPr>
            <a:normAutofit/>
          </a:bodyPr>
          <a:lstStyle/>
          <a:p>
            <a:r>
              <a:rPr lang="en-US" dirty="0" smtClean="0"/>
              <a:t>Texans remember Goliad because Santa Anna ordered the “Cruel Necessity” of executing all the captured Texans.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5897562"/>
          </a:xfrm>
        </p:spPr>
        <p:txBody>
          <a:bodyPr>
            <a:normAutofit/>
          </a:bodyPr>
          <a:lstStyle/>
          <a:p>
            <a:pPr lvl="0"/>
            <a:r>
              <a:rPr lang="en-US" dirty="0" smtClean="0"/>
              <a:t/>
            </a:r>
            <a:br>
              <a:rPr lang="en-US" dirty="0" smtClean="0"/>
            </a:br>
            <a:r>
              <a:rPr lang="en-US" dirty="0" smtClean="0"/>
              <a:t>11. </a:t>
            </a:r>
            <a:r>
              <a:rPr lang="en-US" dirty="0" smtClean="0"/>
              <a:t>The Battle of San Jacinto was the _______ battle of the Texas ________________. What was the outcome of this battle?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3992562"/>
          </a:xfrm>
        </p:spPr>
        <p:txBody>
          <a:bodyPr/>
          <a:lstStyle/>
          <a:p>
            <a:r>
              <a:rPr lang="en-US" u="sng" dirty="0" smtClean="0"/>
              <a:t>Last</a:t>
            </a:r>
            <a:r>
              <a:rPr lang="en-US" dirty="0" smtClean="0"/>
              <a:t> Battle of the Texas </a:t>
            </a:r>
            <a:r>
              <a:rPr lang="en-US" u="sng" dirty="0" smtClean="0"/>
              <a:t>Revolution</a:t>
            </a:r>
            <a:br>
              <a:rPr lang="en-US" u="sng" dirty="0" smtClean="0"/>
            </a:br>
            <a:r>
              <a:rPr lang="en-US" dirty="0" smtClean="0"/>
              <a:t>The Texans defeated the Mexican Army in 18 minutes by catching the off guard.  Texans gained independence from this battle and forced Santa Anna to sign the Treaty of Velasco.</a:t>
            </a:r>
            <a:endParaRPr lang="en-US" u="sn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5897562"/>
          </a:xfrm>
        </p:spPr>
        <p:txBody>
          <a:bodyPr>
            <a:normAutofit/>
          </a:bodyPr>
          <a:lstStyle/>
          <a:p>
            <a:r>
              <a:rPr lang="en-US" dirty="0" smtClean="0"/>
              <a:t/>
            </a:r>
            <a:br>
              <a:rPr lang="en-US" dirty="0" smtClean="0"/>
            </a:br>
            <a:r>
              <a:rPr lang="en-US" dirty="0" smtClean="0"/>
              <a:t>12. </a:t>
            </a:r>
            <a:r>
              <a:rPr lang="en-US" dirty="0" smtClean="0"/>
              <a:t>What struggles did the people and the government of the Republic of Texas face?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525962"/>
          </a:xfrm>
        </p:spPr>
        <p:txBody>
          <a:bodyPr>
            <a:normAutofit/>
          </a:bodyPr>
          <a:lstStyle/>
          <a:p>
            <a:r>
              <a:rPr lang="en-US" dirty="0" smtClean="0"/>
              <a:t>- New Government</a:t>
            </a:r>
            <a:br>
              <a:rPr lang="en-US" dirty="0" smtClean="0"/>
            </a:br>
            <a:r>
              <a:rPr lang="en-US" dirty="0" smtClean="0"/>
              <a:t>- Debt</a:t>
            </a:r>
            <a:br>
              <a:rPr lang="en-US" dirty="0" smtClean="0"/>
            </a:br>
            <a:r>
              <a:rPr lang="en-US" dirty="0" smtClean="0"/>
              <a:t>- Conflicts with Native Americans</a:t>
            </a:r>
            <a:br>
              <a:rPr lang="en-US" dirty="0" smtClean="0"/>
            </a:br>
            <a:r>
              <a:rPr lang="en-US" dirty="0" smtClean="0"/>
              <a:t>- Need for schools</a:t>
            </a:r>
            <a:br>
              <a:rPr lang="en-US" dirty="0" smtClean="0"/>
            </a:br>
            <a:r>
              <a:rPr lang="en-US" dirty="0" smtClean="0"/>
              <a:t>- Need to be Annexed to the US</a:t>
            </a:r>
            <a:br>
              <a:rPr lang="en-US" dirty="0" smtClean="0"/>
            </a:br>
            <a:r>
              <a:rPr lang="en-US" dirty="0" smtClean="0"/>
              <a:t>- Conflicts with Mexico</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5897562"/>
          </a:xfrm>
        </p:spPr>
        <p:txBody>
          <a:bodyPr>
            <a:normAutofit/>
          </a:bodyPr>
          <a:lstStyle/>
          <a:p>
            <a:pPr lvl="0"/>
            <a:r>
              <a:rPr lang="en-US" dirty="0" smtClean="0"/>
              <a:t/>
            </a:r>
            <a:br>
              <a:rPr lang="en-US" dirty="0" smtClean="0"/>
            </a:br>
            <a:r>
              <a:rPr lang="en-US" dirty="0" smtClean="0"/>
              <a:t>13. </a:t>
            </a:r>
            <a:r>
              <a:rPr lang="en-US" dirty="0" smtClean="0"/>
              <a:t>Why do we remember the year 1845 (and, officially, 1846) in Texas history?</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3535362"/>
          </a:xfrm>
        </p:spPr>
        <p:txBody>
          <a:bodyPr/>
          <a:lstStyle/>
          <a:p>
            <a:r>
              <a:rPr lang="en-US" dirty="0" smtClean="0"/>
              <a:t>Texas is annexed to the United States.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19200"/>
            <a:ext cx="7924800" cy="5334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sz="3300" dirty="0" smtClean="0"/>
              <a:t>14. </a:t>
            </a:r>
            <a:r>
              <a:rPr lang="en-US" sz="3300" dirty="0" smtClean="0"/>
              <a:t>Why did the US-Mexican </a:t>
            </a:r>
            <a:r>
              <a:rPr lang="en-US" sz="3300" dirty="0" smtClean="0"/>
              <a:t>War (</a:t>
            </a:r>
            <a:r>
              <a:rPr lang="en-US" sz="3300" dirty="0" smtClean="0"/>
              <a:t>Mexican-American </a:t>
            </a:r>
            <a:r>
              <a:rPr lang="en-US" sz="3300" dirty="0" smtClean="0"/>
              <a:t>War) </a:t>
            </a:r>
            <a:r>
              <a:rPr lang="en-US" sz="3300" dirty="0" smtClean="0"/>
              <a:t>begin in 1846? List at least 3 reasons.</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5668962"/>
          </a:xfrm>
        </p:spPr>
        <p:txBody>
          <a:bodyPr>
            <a:normAutofit fontScale="90000"/>
          </a:bodyPr>
          <a:lstStyle/>
          <a:p>
            <a:pPr lvl="0"/>
            <a:r>
              <a:rPr lang="en-US" dirty="0" smtClean="0"/>
              <a:t>1. Texas becomes a state and Mexico ends relations with the United States.</a:t>
            </a:r>
            <a:br>
              <a:rPr lang="en-US" dirty="0" smtClean="0"/>
            </a:br>
            <a:r>
              <a:rPr lang="en-US" dirty="0" smtClean="0"/>
              <a:t>2. The U. S. claims the Rio Grande as its boundary, but Mexico says it is the Nueces River.</a:t>
            </a:r>
            <a:br>
              <a:rPr lang="en-US" dirty="0" smtClean="0"/>
            </a:br>
            <a:r>
              <a:rPr lang="en-US" dirty="0" smtClean="0"/>
              <a:t>3. American citizens demand that the Mexican government pay them $3 million for property that has been taken or destroyed.</a:t>
            </a:r>
            <a:br>
              <a:rPr lang="en-US" dirty="0" smtClean="0"/>
            </a:br>
            <a:r>
              <a:rPr lang="en-US" dirty="0" smtClean="0"/>
              <a:t>4. Many Americans believe it is the “manifest destiny” of the United States to expand its territory farther west.</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3611562"/>
          </a:xfrm>
        </p:spPr>
        <p:txBody>
          <a:bodyPr/>
          <a:lstStyle/>
          <a:p>
            <a:r>
              <a:rPr lang="en-US" dirty="0" smtClean="0"/>
              <a:t>Spain, Pineda was the first European to map the coastline of Texas.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838200"/>
            <a:ext cx="7924800" cy="58674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300" dirty="0" smtClean="0"/>
              <a:t>15. </a:t>
            </a:r>
            <a:r>
              <a:rPr lang="en-US" sz="3300" dirty="0" smtClean="0"/>
              <a:t>What were the terms of the Treaty of Guadalupe Hidalgo that ended the US-Mexican </a:t>
            </a:r>
            <a:r>
              <a:rPr lang="en-US" sz="3300" dirty="0" smtClean="0"/>
              <a:t>War (Mexican-American War) </a:t>
            </a:r>
            <a:r>
              <a:rPr lang="en-US" sz="3300" dirty="0" smtClean="0"/>
              <a:t>in 1848?</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5516562"/>
          </a:xfrm>
        </p:spPr>
        <p:txBody>
          <a:bodyPr>
            <a:normAutofit/>
          </a:bodyPr>
          <a:lstStyle/>
          <a:p>
            <a:pPr lvl="0"/>
            <a:r>
              <a:rPr lang="en-US" dirty="0" smtClean="0"/>
              <a:t>1. The United States obtains the Mexican Cession from Mexico.</a:t>
            </a:r>
            <a:br>
              <a:rPr lang="en-US" dirty="0" smtClean="0"/>
            </a:br>
            <a:r>
              <a:rPr lang="en-US" dirty="0" smtClean="0"/>
              <a:t>2. Mexico recognizes the Rio Grande as the southern boundary of the United States.</a:t>
            </a:r>
            <a:br>
              <a:rPr lang="en-US" dirty="0" smtClean="0"/>
            </a:br>
            <a:r>
              <a:rPr lang="en-US" dirty="0" smtClean="0"/>
              <a:t>3. The United States pays Mexico $15 million and assumes $3 million in debts owed to American citizens by the Mexican government.</a:t>
            </a:r>
            <a:br>
              <a:rPr lang="en-US" dirty="0" smtClean="0"/>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2620962"/>
          </a:xfrm>
        </p:spPr>
        <p:txBody>
          <a:bodyPr/>
          <a:lstStyle/>
          <a:p>
            <a:pPr lvl="0"/>
            <a:r>
              <a:rPr lang="en-US" dirty="0" smtClean="0"/>
              <a:t>16. </a:t>
            </a:r>
            <a:r>
              <a:rPr lang="en-US" dirty="0" smtClean="0"/>
              <a:t>What is manifest destiny?</a:t>
            </a:r>
            <a:br>
              <a:rPr lang="en-US" dirty="0" smtClean="0"/>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4449762"/>
          </a:xfrm>
        </p:spPr>
        <p:txBody>
          <a:bodyPr>
            <a:normAutofit/>
          </a:bodyPr>
          <a:lstStyle/>
          <a:p>
            <a:r>
              <a:rPr lang="en-US" sz="3200" dirty="0" smtClean="0"/>
              <a:t>the 19th-century belief that the expansion of the US throughout the American continents was both justified and inevitable.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3687762"/>
          </a:xfrm>
        </p:spPr>
        <p:txBody>
          <a:bodyPr>
            <a:normAutofit/>
          </a:bodyPr>
          <a:lstStyle/>
          <a:p>
            <a:pPr lvl="0"/>
            <a:r>
              <a:rPr lang="en-US" dirty="0" smtClean="0"/>
              <a:t>17. </a:t>
            </a:r>
            <a:r>
              <a:rPr lang="en-US" dirty="0" smtClean="0"/>
              <a:t>Describe at least two</a:t>
            </a:r>
            <a:r>
              <a:rPr lang="en-US" b="1" dirty="0" smtClean="0"/>
              <a:t> positive</a:t>
            </a:r>
            <a:r>
              <a:rPr lang="en-US" dirty="0" smtClean="0"/>
              <a:t> and two</a:t>
            </a:r>
            <a:r>
              <a:rPr lang="en-US" b="1" dirty="0" smtClean="0"/>
              <a:t> negative</a:t>
            </a:r>
            <a:r>
              <a:rPr lang="en-US" dirty="0" smtClean="0"/>
              <a:t> effects of westward expansion.</a:t>
            </a:r>
            <a:br>
              <a:rPr lang="en-US" dirty="0" smtClean="0"/>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715022998"/>
              </p:ext>
            </p:extLst>
          </p:nvPr>
        </p:nvGraphicFramePr>
        <p:xfrm>
          <a:off x="457200" y="1600200"/>
          <a:ext cx="7467600" cy="3823694"/>
        </p:xfrm>
        <a:graphic>
          <a:graphicData uri="http://schemas.openxmlformats.org/drawingml/2006/table">
            <a:tbl>
              <a:tblPr firstRow="1" bandRow="1">
                <a:tableStyleId>{5C22544A-7EE6-4342-B048-85BDC9FD1C3A}</a:tableStyleId>
              </a:tblPr>
              <a:tblGrid>
                <a:gridCol w="3733800"/>
                <a:gridCol w="3733800"/>
              </a:tblGrid>
              <a:tr h="709433">
                <a:tc>
                  <a:txBody>
                    <a:bodyPr/>
                    <a:lstStyle/>
                    <a:p>
                      <a:r>
                        <a:rPr lang="en-US" sz="2800" dirty="0" smtClean="0"/>
                        <a:t>POSTIVE</a:t>
                      </a:r>
                      <a:endParaRPr lang="en-US" sz="2800" dirty="0"/>
                    </a:p>
                  </a:txBody>
                  <a:tcPr/>
                </a:tc>
                <a:tc>
                  <a:txBody>
                    <a:bodyPr/>
                    <a:lstStyle/>
                    <a:p>
                      <a:r>
                        <a:rPr lang="en-US" sz="2800" dirty="0" smtClean="0"/>
                        <a:t>NEGATIVE</a:t>
                      </a:r>
                      <a:endParaRPr lang="en-US" sz="2800" dirty="0"/>
                    </a:p>
                  </a:txBody>
                  <a:tcPr/>
                </a:tc>
              </a:tr>
              <a:tr h="709433">
                <a:tc>
                  <a:txBody>
                    <a:bodyPr/>
                    <a:lstStyle/>
                    <a:p>
                      <a:r>
                        <a:rPr lang="en-US" sz="2800" dirty="0" smtClean="0"/>
                        <a:t>Able to trade with Asia</a:t>
                      </a:r>
                      <a:endParaRPr lang="en-US" sz="2800" dirty="0"/>
                    </a:p>
                  </a:txBody>
                  <a:tcPr/>
                </a:tc>
                <a:tc>
                  <a:txBody>
                    <a:bodyPr/>
                    <a:lstStyle/>
                    <a:p>
                      <a:r>
                        <a:rPr lang="en-US" sz="2800" dirty="0" smtClean="0"/>
                        <a:t>Took</a:t>
                      </a:r>
                      <a:r>
                        <a:rPr lang="en-US" sz="2800" baseline="0" dirty="0" smtClean="0"/>
                        <a:t> Native American land</a:t>
                      </a:r>
                      <a:endParaRPr lang="en-US" sz="2800" dirty="0"/>
                    </a:p>
                  </a:txBody>
                  <a:tcPr/>
                </a:tc>
              </a:tr>
              <a:tr h="1224501">
                <a:tc>
                  <a:txBody>
                    <a:bodyPr/>
                    <a:lstStyle/>
                    <a:p>
                      <a:r>
                        <a:rPr lang="en-US" sz="2800" dirty="0" smtClean="0"/>
                        <a:t>More land available to Americans</a:t>
                      </a:r>
                      <a:endParaRPr lang="en-US" sz="2800" dirty="0"/>
                    </a:p>
                  </a:txBody>
                  <a:tcPr/>
                </a:tc>
                <a:tc>
                  <a:txBody>
                    <a:bodyPr/>
                    <a:lstStyle/>
                    <a:p>
                      <a:r>
                        <a:rPr lang="en-US" sz="2800" dirty="0" smtClean="0"/>
                        <a:t>Wars to gain land</a:t>
                      </a:r>
                      <a:endParaRPr lang="en-US" sz="2800" dirty="0"/>
                    </a:p>
                  </a:txBody>
                  <a:tcPr/>
                </a:tc>
              </a:tr>
              <a:tr h="709433">
                <a:tc>
                  <a:txBody>
                    <a:bodyPr/>
                    <a:lstStyle/>
                    <a:p>
                      <a:r>
                        <a:rPr lang="en-US" sz="2800" dirty="0" smtClean="0"/>
                        <a:t>More resources</a:t>
                      </a:r>
                      <a:endParaRPr lang="en-US" sz="2800" dirty="0"/>
                    </a:p>
                  </a:txBody>
                  <a:tcPr/>
                </a:tc>
                <a:tc>
                  <a:txBody>
                    <a:bodyPr/>
                    <a:lstStyle/>
                    <a:p>
                      <a:r>
                        <a:rPr lang="en-US" sz="2800" dirty="0" smtClean="0"/>
                        <a:t>Conflicts</a:t>
                      </a:r>
                      <a:r>
                        <a:rPr lang="en-US" sz="2800" baseline="0" dirty="0" smtClean="0"/>
                        <a:t> with other countries</a:t>
                      </a:r>
                      <a:endParaRPr lang="en-US" sz="2800"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696200" cy="2620962"/>
          </a:xfrm>
        </p:spPr>
        <p:txBody>
          <a:bodyPr/>
          <a:lstStyle/>
          <a:p>
            <a:pPr lvl="0"/>
            <a:r>
              <a:rPr lang="en-US" dirty="0" smtClean="0"/>
              <a:t>18. What immigrant groups moved to Texas during Westward Expansion? In what parts of Texas did they settle?</a:t>
            </a:r>
            <a:r>
              <a:rPr lang="en-US" dirty="0" smtClean="0"/>
              <a:t/>
            </a:r>
            <a:br>
              <a:rPr lang="en-US" dirty="0" smtClean="0"/>
            </a:br>
            <a:endParaRPr lang="en-US" dirty="0"/>
          </a:p>
        </p:txBody>
      </p:sp>
    </p:spTree>
    <p:extLst>
      <p:ext uri="{BB962C8B-B14F-4D97-AF65-F5344CB8AC3E}">
        <p14:creationId xmlns:p14="http://schemas.microsoft.com/office/powerpoint/2010/main" val="38173863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924800" cy="4449762"/>
          </a:xfrm>
        </p:spPr>
        <p:txBody>
          <a:bodyPr>
            <a:normAutofit/>
          </a:bodyPr>
          <a:lstStyle/>
          <a:p>
            <a:pPr lvl="1"/>
            <a:r>
              <a:rPr lang="en-US" sz="3000" cap="small" dirty="0" err="1" smtClean="0">
                <a:solidFill>
                  <a:schemeClr val="tx2"/>
                </a:solidFill>
                <a:latin typeface="+mj-lt"/>
              </a:rPr>
              <a:t>Tejanos</a:t>
            </a:r>
            <a:r>
              <a:rPr lang="en-US" sz="3000" cap="small" dirty="0" smtClean="0">
                <a:solidFill>
                  <a:schemeClr val="tx2"/>
                </a:solidFill>
                <a:latin typeface="+mj-lt"/>
              </a:rPr>
              <a:t>: South Texas</a:t>
            </a:r>
            <a:br>
              <a:rPr lang="en-US" sz="3000" cap="small" dirty="0" smtClean="0">
                <a:solidFill>
                  <a:schemeClr val="tx2"/>
                </a:solidFill>
                <a:latin typeface="+mj-lt"/>
              </a:rPr>
            </a:br>
            <a:r>
              <a:rPr lang="en-US" sz="3000" cap="small" dirty="0" smtClean="0">
                <a:solidFill>
                  <a:schemeClr val="tx2"/>
                </a:solidFill>
                <a:latin typeface="+mj-lt"/>
              </a:rPr>
              <a:t/>
            </a:r>
            <a:br>
              <a:rPr lang="en-US" sz="3000" cap="small" dirty="0" smtClean="0">
                <a:solidFill>
                  <a:schemeClr val="tx2"/>
                </a:solidFill>
                <a:latin typeface="+mj-lt"/>
              </a:rPr>
            </a:br>
            <a:r>
              <a:rPr lang="en-US" sz="3000" cap="small" dirty="0" smtClean="0">
                <a:solidFill>
                  <a:schemeClr val="tx2"/>
                </a:solidFill>
                <a:latin typeface="+mj-lt"/>
              </a:rPr>
              <a:t>European immigrants (German, Czech, Irish, etc.): Central Texas</a:t>
            </a:r>
            <a:br>
              <a:rPr lang="en-US" sz="3000" cap="small" dirty="0" smtClean="0">
                <a:solidFill>
                  <a:schemeClr val="tx2"/>
                </a:solidFill>
                <a:latin typeface="+mj-lt"/>
              </a:rPr>
            </a:br>
            <a:r>
              <a:rPr lang="en-US" sz="3000" cap="small" dirty="0" smtClean="0">
                <a:solidFill>
                  <a:schemeClr val="tx2"/>
                </a:solidFill>
                <a:latin typeface="+mj-lt"/>
              </a:rPr>
              <a:t/>
            </a:r>
            <a:br>
              <a:rPr lang="en-US" sz="3000" cap="small" dirty="0" smtClean="0">
                <a:solidFill>
                  <a:schemeClr val="tx2"/>
                </a:solidFill>
                <a:latin typeface="+mj-lt"/>
              </a:rPr>
            </a:br>
            <a:r>
              <a:rPr lang="en-US" sz="3000" cap="small" dirty="0" smtClean="0">
                <a:solidFill>
                  <a:schemeClr val="tx2"/>
                </a:solidFill>
                <a:latin typeface="+mj-lt"/>
              </a:rPr>
              <a:t>American farmers from the South who brought slaves: East Texas</a:t>
            </a:r>
            <a:endParaRPr lang="en-US" sz="3000" cap="small" dirty="0">
              <a:solidFill>
                <a:schemeClr val="tx2"/>
              </a:solidFill>
              <a:latin typeface="+mj-lt"/>
            </a:endParaRPr>
          </a:p>
        </p:txBody>
      </p:sp>
    </p:spTree>
    <p:extLst>
      <p:ext uri="{BB962C8B-B14F-4D97-AF65-F5344CB8AC3E}">
        <p14:creationId xmlns:p14="http://schemas.microsoft.com/office/powerpoint/2010/main" val="24815394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3611562"/>
          </a:xfrm>
        </p:spPr>
        <p:txBody>
          <a:bodyPr>
            <a:normAutofit/>
          </a:bodyPr>
          <a:lstStyle/>
          <a:p>
            <a:pPr lvl="0"/>
            <a:r>
              <a:rPr lang="en-US" dirty="0" smtClean="0"/>
              <a:t>19. </a:t>
            </a:r>
            <a:r>
              <a:rPr lang="en-US" dirty="0" smtClean="0"/>
              <a:t>What were the terms of the Compromise of 1850? Why was the Compromise necessary?</a:t>
            </a:r>
            <a:br>
              <a:rPr lang="en-US" dirty="0" smtClean="0"/>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001000" cy="5668962"/>
          </a:xfrm>
        </p:spPr>
        <p:txBody>
          <a:bodyPr>
            <a:normAutofit fontScale="90000"/>
          </a:bodyPr>
          <a:lstStyle/>
          <a:p>
            <a:pPr lvl="1"/>
            <a:r>
              <a:rPr lang="en-US" sz="2800" cap="small" dirty="0" smtClean="0">
                <a:solidFill>
                  <a:schemeClr val="tx2"/>
                </a:solidFill>
                <a:latin typeface="+mj-lt"/>
              </a:rPr>
              <a:t>- Texas agreed to surrender its claims to some disputed areas (New Mexico and part of Texas’s northern territory)</a:t>
            </a:r>
            <a:br>
              <a:rPr lang="en-US" sz="2800" cap="small" dirty="0" smtClean="0">
                <a:solidFill>
                  <a:schemeClr val="tx2"/>
                </a:solidFill>
                <a:latin typeface="+mj-lt"/>
              </a:rPr>
            </a:br>
            <a:r>
              <a:rPr lang="en-US" sz="2800" cap="small" dirty="0" smtClean="0">
                <a:solidFill>
                  <a:schemeClr val="tx2"/>
                </a:solidFill>
                <a:latin typeface="+mj-lt"/>
              </a:rPr>
              <a:t>- The US agreed to give Texas $10 million in return</a:t>
            </a:r>
            <a:br>
              <a:rPr lang="en-US" sz="2800" cap="small" dirty="0" smtClean="0">
                <a:solidFill>
                  <a:schemeClr val="tx2"/>
                </a:solidFill>
                <a:latin typeface="+mj-lt"/>
              </a:rPr>
            </a:br>
            <a:r>
              <a:rPr lang="en-US" sz="2800" cap="small" dirty="0" smtClean="0">
                <a:solidFill>
                  <a:schemeClr val="tx2"/>
                </a:solidFill>
                <a:latin typeface="+mj-lt"/>
              </a:rPr>
              <a:t>- California was admitted to the U.S. as a free state</a:t>
            </a:r>
            <a:br>
              <a:rPr lang="en-US" sz="2800" cap="small" dirty="0" smtClean="0">
                <a:solidFill>
                  <a:schemeClr val="tx2"/>
                </a:solidFill>
                <a:latin typeface="+mj-lt"/>
              </a:rPr>
            </a:br>
            <a:r>
              <a:rPr lang="en-US" sz="2800" cap="small" dirty="0" smtClean="0">
                <a:solidFill>
                  <a:schemeClr val="tx2"/>
                </a:solidFill>
                <a:latin typeface="+mj-lt"/>
              </a:rPr>
              <a:t>- Territories could vote on the issue of slavery</a:t>
            </a:r>
            <a:br>
              <a:rPr lang="en-US" sz="2800" cap="small" dirty="0" smtClean="0">
                <a:solidFill>
                  <a:schemeClr val="tx2"/>
                </a:solidFill>
                <a:latin typeface="+mj-lt"/>
              </a:rPr>
            </a:br>
            <a:r>
              <a:rPr lang="en-US" sz="2800" cap="small" dirty="0" smtClean="0">
                <a:solidFill>
                  <a:schemeClr val="tx2"/>
                </a:solidFill>
                <a:latin typeface="+mj-lt"/>
              </a:rPr>
              <a:t>- Stronger Fugitive Slave Act and ban on slavery in Washington D.C.</a:t>
            </a:r>
            <a:br>
              <a:rPr lang="en-US" sz="2800" cap="small" dirty="0" smtClean="0">
                <a:solidFill>
                  <a:schemeClr val="tx2"/>
                </a:solidFill>
                <a:latin typeface="+mj-lt"/>
              </a:rPr>
            </a:br>
            <a:r>
              <a:rPr lang="en-US" sz="2800" cap="small" dirty="0" smtClean="0">
                <a:solidFill>
                  <a:schemeClr val="tx2"/>
                </a:solidFill>
                <a:latin typeface="+mj-lt"/>
              </a:rPr>
              <a:t/>
            </a:r>
            <a:br>
              <a:rPr lang="en-US" sz="2800" cap="small" dirty="0" smtClean="0">
                <a:solidFill>
                  <a:schemeClr val="tx2"/>
                </a:solidFill>
                <a:latin typeface="+mj-lt"/>
              </a:rPr>
            </a:br>
            <a:r>
              <a:rPr lang="en-US" sz="2800" cap="small" dirty="0" smtClean="0">
                <a:solidFill>
                  <a:schemeClr val="tx2"/>
                </a:solidFill>
                <a:latin typeface="+mj-lt"/>
              </a:rPr>
              <a:t>This compromise helped keep the North and South united for 10 more years.</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3459162"/>
          </a:xfrm>
        </p:spPr>
        <p:txBody>
          <a:bodyPr>
            <a:normAutofit/>
          </a:bodyPr>
          <a:lstStyle/>
          <a:p>
            <a:r>
              <a:rPr lang="en-US" dirty="0" smtClean="0"/>
              <a:t>2. What country was </a:t>
            </a:r>
            <a:r>
              <a:rPr lang="en-US" dirty="0" err="1" smtClean="0"/>
              <a:t>Alvar</a:t>
            </a:r>
            <a:r>
              <a:rPr lang="en-US" dirty="0" smtClean="0"/>
              <a:t> Nunez </a:t>
            </a:r>
            <a:r>
              <a:rPr lang="en-US" dirty="0" err="1" smtClean="0"/>
              <a:t>Cabeza</a:t>
            </a:r>
            <a:r>
              <a:rPr lang="en-US" dirty="0" smtClean="0"/>
              <a:t> de </a:t>
            </a:r>
            <a:r>
              <a:rPr lang="en-US" dirty="0" err="1" smtClean="0"/>
              <a:t>Vaca</a:t>
            </a:r>
            <a:r>
              <a:rPr lang="en-US" dirty="0" smtClean="0"/>
              <a:t> from? Why do we remember his exploration in Texas history?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3611562"/>
          </a:xfrm>
        </p:spPr>
        <p:txBody>
          <a:bodyPr>
            <a:normAutofit/>
          </a:bodyPr>
          <a:lstStyle/>
          <a:p>
            <a:pPr lvl="0"/>
            <a:r>
              <a:rPr lang="en-US" dirty="0" smtClean="0"/>
              <a:t>20</a:t>
            </a:r>
            <a:r>
              <a:rPr lang="en-US" dirty="0" smtClean="0"/>
              <a:t>. </a:t>
            </a:r>
            <a:r>
              <a:rPr lang="en-US" dirty="0" smtClean="0"/>
              <a:t>What is sectionalism? How was the United States divided prior to the Civil War?</a:t>
            </a:r>
            <a:br>
              <a:rPr lang="en-US" dirty="0" smtClean="0"/>
            </a:b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3916362"/>
          </a:xfrm>
        </p:spPr>
        <p:txBody>
          <a:bodyPr>
            <a:normAutofit/>
          </a:bodyPr>
          <a:lstStyle/>
          <a:p>
            <a:r>
              <a:rPr lang="en-US" dirty="0" smtClean="0"/>
              <a:t>excessive loyalty to a region or section, creating prejudice.  The United States was divided into North, South and West.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3611562"/>
          </a:xfrm>
        </p:spPr>
        <p:txBody>
          <a:bodyPr>
            <a:normAutofit/>
          </a:bodyPr>
          <a:lstStyle/>
          <a:p>
            <a:pPr lvl="0"/>
            <a:r>
              <a:rPr lang="en-US" dirty="0" smtClean="0"/>
              <a:t>21. </a:t>
            </a:r>
            <a:r>
              <a:rPr lang="en-US" dirty="0" smtClean="0"/>
              <a:t>Explain how the issue of </a:t>
            </a:r>
            <a:r>
              <a:rPr lang="en-US" i="1" dirty="0" smtClean="0"/>
              <a:t>states’ rights</a:t>
            </a:r>
            <a:r>
              <a:rPr lang="en-US" dirty="0" smtClean="0"/>
              <a:t> led to the Civil War.</a:t>
            </a:r>
            <a:br>
              <a:rPr lang="en-US" dirty="0" smtClean="0"/>
            </a:b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4678362"/>
          </a:xfrm>
        </p:spPr>
        <p:txBody>
          <a:bodyPr>
            <a:normAutofit/>
          </a:bodyPr>
          <a:lstStyle/>
          <a:p>
            <a:r>
              <a:rPr lang="en-US" dirty="0" smtClean="0"/>
              <a:t>States’ Rights is the Belief that the federal government should not interfere with a state’s exercise of their constitutional rights.  The South was Pro- States’ Right, because they believed it would protect the institution of slavery.</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3687762"/>
          </a:xfrm>
        </p:spPr>
        <p:txBody>
          <a:bodyPr>
            <a:normAutofit/>
          </a:bodyPr>
          <a:lstStyle/>
          <a:p>
            <a:pPr lvl="0"/>
            <a:r>
              <a:rPr lang="en-US" dirty="0" smtClean="0"/>
              <a:t>22. </a:t>
            </a:r>
            <a:r>
              <a:rPr lang="en-US" dirty="0" smtClean="0"/>
              <a:t>Why did the United States impose a tariff on the South in the pre-Civil War era?</a:t>
            </a:r>
            <a:br>
              <a:rPr lang="en-US" dirty="0" smtClean="0"/>
            </a:b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4525962"/>
          </a:xfrm>
        </p:spPr>
        <p:txBody>
          <a:bodyPr/>
          <a:lstStyle/>
          <a:p>
            <a:r>
              <a:rPr lang="en-US" dirty="0" smtClean="0"/>
              <a:t>The south mainly purchased manufactured goods from European countries.  The North wanted the South to buy the similar manufactured goods from them.</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3687762"/>
          </a:xfrm>
        </p:spPr>
        <p:txBody>
          <a:bodyPr>
            <a:normAutofit/>
          </a:bodyPr>
          <a:lstStyle/>
          <a:p>
            <a:pPr lvl="0"/>
            <a:r>
              <a:rPr lang="en-US" dirty="0" smtClean="0"/>
              <a:t>23. </a:t>
            </a:r>
            <a:r>
              <a:rPr lang="en-US" dirty="0" smtClean="0"/>
              <a:t>How did slavery lead to the Civil War?</a:t>
            </a:r>
            <a:br>
              <a:rPr lang="en-US" dirty="0" smtClean="0"/>
            </a:b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4449762"/>
          </a:xfrm>
        </p:spPr>
        <p:txBody>
          <a:bodyPr>
            <a:normAutofit/>
          </a:bodyPr>
          <a:lstStyle/>
          <a:p>
            <a:r>
              <a:rPr lang="en-US" dirty="0" smtClean="0"/>
              <a:t>Slavery was the main cause of conflict between northern and southern representatives and their constituents.  With new States entering the union the South was afraid that slavery, which was their livelihood, would be abolished.    </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3916362"/>
          </a:xfrm>
        </p:spPr>
        <p:txBody>
          <a:bodyPr>
            <a:normAutofit/>
          </a:bodyPr>
          <a:lstStyle/>
          <a:p>
            <a:pPr lvl="0"/>
            <a:r>
              <a:rPr lang="en-US" dirty="0" smtClean="0"/>
              <a:t>24. </a:t>
            </a:r>
            <a:r>
              <a:rPr lang="en-US" dirty="0" smtClean="0"/>
              <a:t>How did the Civil War and Reconstruction affect the North and the South politically?</a:t>
            </a:r>
            <a:br>
              <a:rPr lang="en-US" dirty="0" smtClean="0"/>
            </a:b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4525962"/>
          </a:xfrm>
        </p:spPr>
        <p:txBody>
          <a:bodyPr>
            <a:normAutofit/>
          </a:bodyPr>
          <a:lstStyle/>
          <a:p>
            <a:r>
              <a:rPr lang="en-US" dirty="0" smtClean="0"/>
              <a:t>The North and South remained divided politically, with Republicans in the North and Democrats in the South.  The South loses some rights until the end of the reconstruction period.  The south implements Black codes to keep races segregated.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4297362"/>
          </a:xfrm>
        </p:spPr>
        <p:txBody>
          <a:bodyPr>
            <a:normAutofit/>
          </a:bodyPr>
          <a:lstStyle/>
          <a:p>
            <a:r>
              <a:rPr lang="en-US" dirty="0" smtClean="0"/>
              <a:t>Spain, </a:t>
            </a:r>
            <a:r>
              <a:rPr lang="en-US" dirty="0" err="1" smtClean="0"/>
              <a:t>Cabeza</a:t>
            </a:r>
            <a:r>
              <a:rPr lang="en-US" dirty="0" smtClean="0"/>
              <a:t> de </a:t>
            </a:r>
            <a:r>
              <a:rPr lang="en-US" dirty="0" err="1" smtClean="0"/>
              <a:t>Vaca</a:t>
            </a:r>
            <a:r>
              <a:rPr lang="en-US" dirty="0" smtClean="0"/>
              <a:t> was the first European to step foot on Texas soil.  He was shipwrecked in Galveston and then survived with the Natives for seven years before returning to New Spain. His writings peaked Spanish interest in Texas.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3763962"/>
          </a:xfrm>
        </p:spPr>
        <p:txBody>
          <a:bodyPr>
            <a:normAutofit/>
          </a:bodyPr>
          <a:lstStyle/>
          <a:p>
            <a:pPr lvl="0"/>
            <a:r>
              <a:rPr lang="en-US" dirty="0" smtClean="0"/>
              <a:t>25. </a:t>
            </a:r>
            <a:r>
              <a:rPr lang="en-US" dirty="0" smtClean="0"/>
              <a:t>How did the Civil War and Reconstruction affect the North and the South economically?</a:t>
            </a:r>
            <a:br>
              <a:rPr lang="en-US" dirty="0" smtClean="0"/>
            </a:b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4449762"/>
          </a:xfrm>
        </p:spPr>
        <p:txBody>
          <a:bodyPr>
            <a:normAutofit/>
          </a:bodyPr>
          <a:lstStyle/>
          <a:p>
            <a:r>
              <a:rPr lang="en-US" dirty="0" smtClean="0"/>
              <a:t>The North is not as harshly affected.  South takes decades to rebuild their economy.  During reconstruction north benefits from the need for their manufactured goods.  South starts sharecropping to get cotton industry moving again.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3763962"/>
          </a:xfrm>
        </p:spPr>
        <p:txBody>
          <a:bodyPr>
            <a:normAutofit/>
          </a:bodyPr>
          <a:lstStyle/>
          <a:p>
            <a:pPr lvl="0"/>
            <a:r>
              <a:rPr lang="en-US" dirty="0" smtClean="0"/>
              <a:t>26. </a:t>
            </a:r>
            <a:r>
              <a:rPr lang="en-US" dirty="0" smtClean="0"/>
              <a:t>How did the Civil War and Reconstruction affect the North and the South socially?</a:t>
            </a:r>
            <a:br>
              <a:rPr lang="en-US" dirty="0" smtClean="0"/>
            </a:b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4373562"/>
          </a:xfrm>
        </p:spPr>
        <p:txBody>
          <a:bodyPr>
            <a:normAutofit/>
          </a:bodyPr>
          <a:lstStyle/>
          <a:p>
            <a:r>
              <a:rPr lang="en-US" dirty="0" smtClean="0"/>
              <a:t>North and South still do not get along.  Racism is prevalent in southern states with Black Codes in place.  North continues to develop their urban areas and Factories.  The west becomes important with the connection of railways.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3154362"/>
          </a:xfrm>
        </p:spPr>
        <p:txBody>
          <a:bodyPr/>
          <a:lstStyle/>
          <a:p>
            <a:r>
              <a:rPr lang="en-US" dirty="0" smtClean="0"/>
              <a:t>27. </a:t>
            </a:r>
            <a:r>
              <a:rPr lang="en-US" dirty="0" smtClean="0"/>
              <a:t>How did the Galveston Hurricane of 1900 impact Texans?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4221162"/>
          </a:xfrm>
        </p:spPr>
        <p:txBody>
          <a:bodyPr/>
          <a:lstStyle/>
          <a:p>
            <a:r>
              <a:rPr lang="en-US" dirty="0" smtClean="0"/>
              <a:t>6,000 Texans died and half of the city was destroyed.  They built the seawall to protect from future hurricanes.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3078162"/>
          </a:xfrm>
        </p:spPr>
        <p:txBody>
          <a:bodyPr/>
          <a:lstStyle/>
          <a:p>
            <a:r>
              <a:rPr lang="en-US" dirty="0" smtClean="0"/>
              <a:t>28. </a:t>
            </a:r>
            <a:r>
              <a:rPr lang="en-US" dirty="0" smtClean="0"/>
              <a:t>What was the Dust Bowl? When did it occur? How did it impact Texans?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4754562"/>
          </a:xfrm>
        </p:spPr>
        <p:txBody>
          <a:bodyPr>
            <a:normAutofit/>
          </a:bodyPr>
          <a:lstStyle/>
          <a:p>
            <a:r>
              <a:rPr lang="en-US" dirty="0" smtClean="0"/>
              <a:t>The dust bowl was a severe drought that covered a large piece of the great plains, including Texas.  The drought took place in the 1930s, during the depression, and caused great hardship on Texan farmers and ranchers.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4221162"/>
          </a:xfrm>
        </p:spPr>
        <p:txBody>
          <a:bodyPr>
            <a:normAutofit/>
          </a:bodyPr>
          <a:lstStyle/>
          <a:p>
            <a:r>
              <a:rPr lang="en-US" dirty="0" smtClean="0"/>
              <a:t>29. </a:t>
            </a:r>
            <a:r>
              <a:rPr lang="en-US" dirty="0" smtClean="0"/>
              <a:t>What do James L. Farmer Jr., Hector P. Garcia, </a:t>
            </a:r>
            <a:r>
              <a:rPr lang="en-US" dirty="0" err="1" smtClean="0"/>
              <a:t>Oveta</a:t>
            </a:r>
            <a:r>
              <a:rPr lang="en-US" dirty="0" smtClean="0"/>
              <a:t> Culp Hobby, Lyndon B. Johnson, the League of United Latin American Citizens (LULAC), Jane McCallum, and Lulu Belle Madison White have in common?</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4144962"/>
          </a:xfrm>
        </p:spPr>
        <p:txBody>
          <a:bodyPr>
            <a:normAutofit/>
          </a:bodyPr>
          <a:lstStyle/>
          <a:p>
            <a:r>
              <a:rPr lang="en-US" dirty="0" smtClean="0"/>
              <a:t>They all fought for the Equal rights of minorities (Women, African Americans, and Hispanics).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3459162"/>
          </a:xfrm>
        </p:spPr>
        <p:txBody>
          <a:bodyPr>
            <a:normAutofit/>
          </a:bodyPr>
          <a:lstStyle/>
          <a:p>
            <a:r>
              <a:rPr lang="en-US" dirty="0" smtClean="0"/>
              <a:t>3. Why did the Spanish Conquistadors come to the Americas? Why did they end up leaving?</a:t>
            </a:r>
            <a:endParaRPr lang="en-US" dirty="0"/>
          </a:p>
        </p:txBody>
      </p:sp>
    </p:spTree>
    <p:extLst>
      <p:ext uri="{BB962C8B-B14F-4D97-AF65-F5344CB8AC3E}">
        <p14:creationId xmlns:p14="http://schemas.microsoft.com/office/powerpoint/2010/main" val="39062817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696200" cy="3078162"/>
          </a:xfrm>
        </p:spPr>
        <p:txBody>
          <a:bodyPr/>
          <a:lstStyle/>
          <a:p>
            <a:r>
              <a:rPr lang="en-US" dirty="0" smtClean="0"/>
              <a:t>30</a:t>
            </a:r>
            <a:r>
              <a:rPr lang="en-US" dirty="0" smtClean="0"/>
              <a:t>. </a:t>
            </a:r>
            <a:r>
              <a:rPr lang="en-US" dirty="0" smtClean="0"/>
              <a:t>What </a:t>
            </a:r>
            <a:r>
              <a:rPr lang="en-US" dirty="0" smtClean="0"/>
              <a:t>are some examples of </a:t>
            </a:r>
            <a:r>
              <a:rPr lang="en-US" dirty="0"/>
              <a:t>c</a:t>
            </a:r>
            <a:r>
              <a:rPr lang="en-US" dirty="0" smtClean="0"/>
              <a:t>ivic responsibilities? Why is civic participation important?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001000" cy="3992562"/>
          </a:xfrm>
        </p:spPr>
        <p:txBody>
          <a:bodyPr>
            <a:normAutofit/>
          </a:bodyPr>
          <a:lstStyle/>
          <a:p>
            <a:r>
              <a:rPr lang="en-US" dirty="0"/>
              <a:t>Examples are voting, </a:t>
            </a:r>
            <a:r>
              <a:rPr lang="en-US" dirty="0" smtClean="0"/>
              <a:t>paying taxes, volunteering</a:t>
            </a:r>
            <a:r>
              <a:rPr lang="en-US" dirty="0"/>
              <a:t>, </a:t>
            </a:r>
            <a:r>
              <a:rPr lang="en-US" dirty="0" smtClean="0"/>
              <a:t>jury duty, etc. Civic participation is important for citizens to better their community, state, and country.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7772400" cy="1066800"/>
          </a:xfrm>
        </p:spPr>
        <p:txBody>
          <a:bodyPr>
            <a:normAutofit/>
          </a:bodyPr>
          <a:lstStyle/>
          <a:p>
            <a:r>
              <a:rPr lang="en-US" dirty="0" smtClean="0"/>
              <a:t>- Came for God, Gold, and Glory</a:t>
            </a:r>
            <a:br>
              <a:rPr lang="en-US" dirty="0" smtClean="0"/>
            </a:br>
            <a:r>
              <a:rPr lang="en-US" dirty="0" smtClean="0"/>
              <a:t>- Left because they didn’t find gold</a:t>
            </a:r>
            <a:endParaRPr lang="en-US" dirty="0"/>
          </a:p>
        </p:txBody>
      </p:sp>
    </p:spTree>
    <p:extLst>
      <p:ext uri="{BB962C8B-B14F-4D97-AF65-F5344CB8AC3E}">
        <p14:creationId xmlns:p14="http://schemas.microsoft.com/office/powerpoint/2010/main" val="852512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924800" cy="3611562"/>
          </a:xfrm>
        </p:spPr>
        <p:txBody>
          <a:bodyPr>
            <a:normAutofit/>
          </a:bodyPr>
          <a:lstStyle/>
          <a:p>
            <a:pPr lvl="0"/>
            <a:r>
              <a:rPr lang="en-US" dirty="0" smtClean="0"/>
              <a:t>4. What is the Columbian Exchange? Describe </a:t>
            </a:r>
            <a:r>
              <a:rPr lang="en-US" dirty="0" smtClean="0"/>
              <a:t>at least one </a:t>
            </a:r>
            <a:r>
              <a:rPr lang="en-US" b="1" dirty="0" smtClean="0"/>
              <a:t>positive</a:t>
            </a:r>
            <a:r>
              <a:rPr lang="en-US" dirty="0" smtClean="0"/>
              <a:t> effect and one </a:t>
            </a:r>
            <a:r>
              <a:rPr lang="en-US" b="1" dirty="0" smtClean="0"/>
              <a:t>negative</a:t>
            </a:r>
            <a:r>
              <a:rPr lang="en-US" dirty="0" smtClean="0"/>
              <a:t> effect of European exploration in Texas.</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524000"/>
          </a:xfrm>
        </p:spPr>
        <p:txBody>
          <a:bodyPr>
            <a:normAutofit/>
          </a:bodyPr>
          <a:lstStyle/>
          <a:p>
            <a:r>
              <a:rPr lang="en-US" dirty="0" smtClean="0"/>
              <a:t>Columbian Exchange – Trade of goods, ideas, diseases, etc. </a:t>
            </a:r>
            <a:r>
              <a:rPr lang="en-US" dirty="0" smtClean="0"/>
              <a:t>between the New World and the Old World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435328"/>
              </p:ext>
            </p:extLst>
          </p:nvPr>
        </p:nvGraphicFramePr>
        <p:xfrm>
          <a:off x="609600" y="2362200"/>
          <a:ext cx="7467600" cy="3911600"/>
        </p:xfrm>
        <a:graphic>
          <a:graphicData uri="http://schemas.openxmlformats.org/drawingml/2006/table">
            <a:tbl>
              <a:tblPr firstRow="1" bandRow="1">
                <a:tableStyleId>{5C22544A-7EE6-4342-B048-85BDC9FD1C3A}</a:tableStyleId>
              </a:tblPr>
              <a:tblGrid>
                <a:gridCol w="3733800"/>
                <a:gridCol w="3733800"/>
              </a:tblGrid>
              <a:tr h="741680">
                <a:tc>
                  <a:txBody>
                    <a:bodyPr/>
                    <a:lstStyle/>
                    <a:p>
                      <a:r>
                        <a:rPr lang="en-US" sz="2800" dirty="0" smtClean="0"/>
                        <a:t>POSTIVE </a:t>
                      </a:r>
                      <a:endParaRPr lang="en-US" sz="2800" dirty="0"/>
                    </a:p>
                  </a:txBody>
                  <a:tcPr/>
                </a:tc>
                <a:tc>
                  <a:txBody>
                    <a:bodyPr/>
                    <a:lstStyle/>
                    <a:p>
                      <a:r>
                        <a:rPr lang="en-US" sz="2800" dirty="0" smtClean="0"/>
                        <a:t>NEGATIVE</a:t>
                      </a:r>
                      <a:endParaRPr lang="en-US" sz="2800" dirty="0"/>
                    </a:p>
                  </a:txBody>
                  <a:tcPr/>
                </a:tc>
              </a:tr>
              <a:tr h="741680">
                <a:tc>
                  <a:txBody>
                    <a:bodyPr/>
                    <a:lstStyle/>
                    <a:p>
                      <a:r>
                        <a:rPr lang="en-US" sz="2800" dirty="0" smtClean="0"/>
                        <a:t>Spreading of new foods</a:t>
                      </a:r>
                      <a:endParaRPr lang="en-US" sz="2800" dirty="0"/>
                    </a:p>
                  </a:txBody>
                  <a:tcPr/>
                </a:tc>
                <a:tc>
                  <a:txBody>
                    <a:bodyPr/>
                    <a:lstStyle/>
                    <a:p>
                      <a:r>
                        <a:rPr lang="en-US" sz="2800" dirty="0" smtClean="0"/>
                        <a:t>Spreading of</a:t>
                      </a:r>
                      <a:r>
                        <a:rPr lang="en-US" sz="2800" baseline="0" dirty="0" smtClean="0"/>
                        <a:t> diseases </a:t>
                      </a:r>
                      <a:endParaRPr lang="en-US" sz="2800" dirty="0"/>
                    </a:p>
                  </a:txBody>
                  <a:tcPr/>
                </a:tc>
              </a:tr>
              <a:tr h="741680">
                <a:tc>
                  <a:txBody>
                    <a:bodyPr/>
                    <a:lstStyle/>
                    <a:p>
                      <a:r>
                        <a:rPr lang="en-US" sz="2800" dirty="0" smtClean="0"/>
                        <a:t>New technology</a:t>
                      </a:r>
                      <a:endParaRPr lang="en-US" sz="2800" dirty="0"/>
                    </a:p>
                  </a:txBody>
                  <a:tcPr/>
                </a:tc>
                <a:tc>
                  <a:txBody>
                    <a:bodyPr/>
                    <a:lstStyle/>
                    <a:p>
                      <a:r>
                        <a:rPr lang="en-US" sz="2800" dirty="0" smtClean="0"/>
                        <a:t>Violence between the two groups</a:t>
                      </a:r>
                      <a:endParaRPr lang="en-US" sz="2800" dirty="0"/>
                    </a:p>
                  </a:txBody>
                  <a:tcPr/>
                </a:tc>
              </a:tr>
              <a:tr h="1280160">
                <a:tc>
                  <a:txBody>
                    <a:bodyPr/>
                    <a:lstStyle/>
                    <a:p>
                      <a:r>
                        <a:rPr lang="en-US" sz="2800" dirty="0" smtClean="0"/>
                        <a:t>Desire to learn more about environments</a:t>
                      </a:r>
                      <a:endParaRPr lang="en-US" sz="2800" dirty="0"/>
                    </a:p>
                  </a:txBody>
                  <a:tcPr/>
                </a:tc>
                <a:tc>
                  <a:txBody>
                    <a:bodyPr/>
                    <a:lstStyle/>
                    <a:p>
                      <a:r>
                        <a:rPr lang="en-US" sz="2800" dirty="0" smtClean="0"/>
                        <a:t>Stealing of</a:t>
                      </a:r>
                      <a:r>
                        <a:rPr lang="en-US" sz="2800" baseline="0" dirty="0" smtClean="0"/>
                        <a:t> Native land and goods</a:t>
                      </a:r>
                      <a:endParaRPr lang="en-US" sz="2800"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2819</TotalTime>
  <Words>1290</Words>
  <Application>Microsoft Office PowerPoint</Application>
  <PresentationFormat>On-screen Show (4:3)</PresentationFormat>
  <Paragraphs>76</Paragraphs>
  <Slides>61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Century Schoolbook</vt:lpstr>
      <vt:lpstr>Wingdings</vt:lpstr>
      <vt:lpstr>Wingdings 2</vt:lpstr>
      <vt:lpstr>Oriel</vt:lpstr>
      <vt:lpstr>2014-2015 End of year review</vt:lpstr>
      <vt:lpstr>1. What country was Alonso Alvarez de Pineda from? Why do we remember his exploration in Texas history? </vt:lpstr>
      <vt:lpstr>Spain, Pineda was the first European to map the coastline of Texas.</vt:lpstr>
      <vt:lpstr>2. What country was Alvar Nunez Cabeza de Vaca from? Why do we remember his exploration in Texas history? </vt:lpstr>
      <vt:lpstr>Spain, Cabeza de Vaca was the first European to step foot on Texas soil.  He was shipwrecked in Galveston and then survived with the Natives for seven years before returning to New Spain. His writings peaked Spanish interest in Texas.</vt:lpstr>
      <vt:lpstr>3. Why did the Spanish Conquistadors come to the Americas? Why did they end up leaving?</vt:lpstr>
      <vt:lpstr>- Came for God, Gold, and Glory - Left because they didn’t find gold</vt:lpstr>
      <vt:lpstr>4. What is the Columbian Exchange? Describe at least one positive effect and one negative effect of European exploration in Texas. </vt:lpstr>
      <vt:lpstr>Columbian Exchange – Trade of goods, ideas, diseases, etc. between the New World and the Old World</vt:lpstr>
      <vt:lpstr>5. The Spanish lost interest in Texas after they first explored it during the 1500s. However, the Spanish returned in the 1700s to build missions. What happened in Texas during the 1600s that made the Spanish return?  </vt:lpstr>
      <vt:lpstr>LaSalle and the French gained interested in the Gulf of Mexico.  Spain felt threatened once LaSalle landed in Texas and Claimed the land for France.</vt:lpstr>
      <vt:lpstr>6. The Battle of Gonzales was the _______ battle of the Texas ________________. What was the outcome of this battle?   </vt:lpstr>
      <vt:lpstr>First battle of the Texas Revolution The Texans defeated the Mexican Troops stationed in Gonzales, while insulting them with a flag that said “Come and Take It”. </vt:lpstr>
      <vt:lpstr>         “The enemy has demanded a surrender at discretion, otherwise, the garrison are to be put to the sword, if the fort is taken - I have answered the demand with a cannon shot, &amp; our flag still waves proudly from the walls - I shall never surrender or retreat… Victory or Death.”   7. Who wrote these words? At what battle did he write this letter?    </vt:lpstr>
      <vt:lpstr>William Travis, Leader of the Texan Army at the Alamo.  He wrote this during the Siege of the Alamo, in an effort to get reinforcements for his greatly outnumbered garrison.</vt:lpstr>
      <vt:lpstr>8. Describe the Siege of the Alamo (who fought, who were the leaders, where did it take place, what was the outcome, etc.).    </vt:lpstr>
      <vt:lpstr>The siege of the Alamo lasted for 13 days and was fought between the Mexican army and Texan Army.  The Alamo was an old Mission located in San Antonio.  The Texan Leaders were William Travis, James Bowie, and Davy Crockett.  The Commander of the Mexican Army was Santa Anna.  On the 13th day the Mexican troop broke over the walls and claimed victory, executing all Texan troops.</vt:lpstr>
      <vt:lpstr>9. What important document was written on March 2 at the Constitutional Convention of 1836 in Washington-on-the-Brazos? What did the document say?     </vt:lpstr>
      <vt:lpstr>The Texas Declaration of Independence.  The document contained 13 grievances that the Texans had with the Mexican government. The Texans also came up with a provisional (temporary) government electing David Burnett as the interim (temporary) President of the Republic of Texas.</vt:lpstr>
      <vt:lpstr>10. During the Texas Revolution, why did Texans “Remember Goliad?”     </vt:lpstr>
      <vt:lpstr>Texans remember Goliad because Santa Anna ordered the “Cruel Necessity” of executing all the captured Texans.</vt:lpstr>
      <vt:lpstr> 11. The Battle of San Jacinto was the _______ battle of the Texas ________________. What was the outcome of this battle?      </vt:lpstr>
      <vt:lpstr>Last Battle of the Texas Revolution The Texans defeated the Mexican Army in 18 minutes by catching the off guard.  Texans gained independence from this battle and forced Santa Anna to sign the Treaty of Velasco.</vt:lpstr>
      <vt:lpstr> 12. What struggles did the people and the government of the Republic of Texas face?      </vt:lpstr>
      <vt:lpstr>- New Government - Debt - Conflicts with Native Americans - Need for schools - Need to be Annexed to the US - Conflicts with Mexico </vt:lpstr>
      <vt:lpstr> 13. Why do we remember the year 1845 (and, officially, 1846) in Texas history?       </vt:lpstr>
      <vt:lpstr>Texas is annexed to the United States.</vt:lpstr>
      <vt:lpstr>   14. Why did the US-Mexican War (Mexican-American War) begin in 1846? List at least 3 reasons.        </vt:lpstr>
      <vt:lpstr>1. Texas becomes a state and Mexico ends relations with the United States. 2. The U. S. claims the Rio Grande as its boundary, but Mexico says it is the Nueces River. 3. American citizens demand that the Mexican government pay them $3 million for property that has been taken or destroyed. 4. Many Americans believe it is the “manifest destiny” of the United States to expand its territory farther west. </vt:lpstr>
      <vt:lpstr>        15. What were the terms of the Treaty of Guadalupe Hidalgo that ended the US-Mexican War (Mexican-American War) in 1848?        </vt:lpstr>
      <vt:lpstr>1. The United States obtains the Mexican Cession from Mexico. 2. Mexico recognizes the Rio Grande as the southern boundary of the United States. 3. The United States pays Mexico $15 million and assumes $3 million in debts owed to American citizens by the Mexican government. </vt:lpstr>
      <vt:lpstr>16. What is manifest destiny? </vt:lpstr>
      <vt:lpstr>the 19th-century belief that the expansion of the US throughout the American continents was both justified and inevitable.</vt:lpstr>
      <vt:lpstr>17. Describe at least two positive and two negative effects of westward expansion. </vt:lpstr>
      <vt:lpstr>PowerPoint Presentation</vt:lpstr>
      <vt:lpstr>18. What immigrant groups moved to Texas during Westward Expansion? In what parts of Texas did they settle? </vt:lpstr>
      <vt:lpstr>Tejanos: South Texas  European immigrants (German, Czech, Irish, etc.): Central Texas  American farmers from the South who brought slaves: East Texas</vt:lpstr>
      <vt:lpstr>19. What were the terms of the Compromise of 1850? Why was the Compromise necessary? </vt:lpstr>
      <vt:lpstr>- Texas agreed to surrender its claims to some disputed areas (New Mexico and part of Texas’s northern territory) - The US agreed to give Texas $10 million in return - California was admitted to the U.S. as a free state - Territories could vote on the issue of slavery - Stronger Fugitive Slave Act and ban on slavery in Washington D.C.  This compromise helped keep the North and South united for 10 more years. </vt:lpstr>
      <vt:lpstr>20. What is sectionalism? How was the United States divided prior to the Civil War? </vt:lpstr>
      <vt:lpstr>excessive loyalty to a region or section, creating prejudice.  The United States was divided into North, South and West.</vt:lpstr>
      <vt:lpstr>21. Explain how the issue of states’ rights led to the Civil War. </vt:lpstr>
      <vt:lpstr>States’ Rights is the Belief that the federal government should not interfere with a state’s exercise of their constitutional rights.  The South was Pro- States’ Right, because they believed it would protect the institution of slavery.</vt:lpstr>
      <vt:lpstr>22. Why did the United States impose a tariff on the South in the pre-Civil War era? </vt:lpstr>
      <vt:lpstr>The south mainly purchased manufactured goods from European countries.  The North wanted the South to buy the similar manufactured goods from them.</vt:lpstr>
      <vt:lpstr>23. How did slavery lead to the Civil War? </vt:lpstr>
      <vt:lpstr>Slavery was the main cause of conflict between northern and southern representatives and their constituents.  With new States entering the union the South was afraid that slavery, which was their livelihood, would be abolished.    </vt:lpstr>
      <vt:lpstr>24. How did the Civil War and Reconstruction affect the North and the South politically? </vt:lpstr>
      <vt:lpstr>The North and South remained divided politically, with Republicans in the North and Democrats in the South.  The South loses some rights until the end of the reconstruction period.  The south implements Black codes to keep races segregated.</vt:lpstr>
      <vt:lpstr>25. How did the Civil War and Reconstruction affect the North and the South economically? </vt:lpstr>
      <vt:lpstr>The North is not as harshly affected.  South takes decades to rebuild their economy.  During reconstruction north benefits from the need for their manufactured goods.  South starts sharecropping to get cotton industry moving again.  </vt:lpstr>
      <vt:lpstr>26. How did the Civil War and Reconstruction affect the North and the South socially? </vt:lpstr>
      <vt:lpstr>North and South still do not get along.  Racism is prevalent in southern states with Black Codes in place.  North continues to develop their urban areas and Factories.  The west becomes important with the connection of railways.</vt:lpstr>
      <vt:lpstr>27. How did the Galveston Hurricane of 1900 impact Texans?</vt:lpstr>
      <vt:lpstr>6,000 Texans died and half of the city was destroyed.  They built the seawall to protect from future hurricanes.</vt:lpstr>
      <vt:lpstr>28. What was the Dust Bowl? When did it occur? How did it impact Texans?</vt:lpstr>
      <vt:lpstr>The dust bowl was a severe drought that covered a large piece of the great plains, including Texas.  The drought took place in the 1930s, during the depression, and caused great hardship on Texan farmers and ranchers. </vt:lpstr>
      <vt:lpstr>29. What do James L. Farmer Jr., Hector P. Garcia, Oveta Culp Hobby, Lyndon B. Johnson, the League of United Latin American Citizens (LULAC), Jane McCallum, and Lulu Belle Madison White have in common?</vt:lpstr>
      <vt:lpstr>They all fought for the Equal rights of minorities (Women, African Americans, and Hispanics).</vt:lpstr>
      <vt:lpstr>30. What are some examples of civic responsibilities? Why is civic participation important?</vt:lpstr>
      <vt:lpstr>Examples are voting, paying taxes, volunteering, jury duty, etc. Civic participation is important for citizens to better their community, state, and country.</vt:lpstr>
    </vt:vector>
  </TitlesOfParts>
  <Company>HISD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2013-2014 End of year review</dc:title>
  <dc:creator>HISD</dc:creator>
  <cp:lastModifiedBy>Brame, Victoria L</cp:lastModifiedBy>
  <cp:revision>274</cp:revision>
  <dcterms:created xsi:type="dcterms:W3CDTF">2014-05-13T17:33:59Z</dcterms:created>
  <dcterms:modified xsi:type="dcterms:W3CDTF">2015-05-02T17:59:00Z</dcterms:modified>
</cp:coreProperties>
</file>